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301" r:id="rId3"/>
    <p:sldId id="303" r:id="rId4"/>
    <p:sldId id="295" r:id="rId5"/>
    <p:sldId id="293" r:id="rId6"/>
    <p:sldId id="290" r:id="rId7"/>
    <p:sldId id="294" r:id="rId8"/>
    <p:sldId id="298" r:id="rId9"/>
    <p:sldId id="304" r:id="rId10"/>
    <p:sldId id="305" r:id="rId11"/>
    <p:sldId id="306" r:id="rId12"/>
  </p:sldIdLst>
  <p:sldSz cx="9144000" cy="6858000" type="screen4x3"/>
  <p:notesSz cx="6888163" cy="100187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780088-02A7-42F8-9AEB-5AF04B177084}" type="datetimeFigureOut">
              <a:rPr lang="nl-NL" smtClean="0"/>
              <a:t>26-8-2020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AB5259-1296-4B27-AC36-D5EA4C9A3425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4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33.jpeg"/><Relationship Id="rId5" Type="http://schemas.openxmlformats.org/officeDocument/2006/relationships/image" Target="../media/image18.jpe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413792" y="332656"/>
            <a:ext cx="8316416" cy="1512168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nl-NL" sz="4400" dirty="0"/>
              <a:t>Alleen maar omdat we het altijd zo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gedaan</a:t>
            </a:r>
            <a:r>
              <a:rPr lang="nl-NL" sz="4400" dirty="0"/>
              <a:t> hebben?</a:t>
            </a:r>
            <a:br>
              <a:rPr lang="nl-NL" sz="4400" dirty="0"/>
            </a:br>
            <a:endParaRPr lang="nl-NL" sz="4400" dirty="0"/>
          </a:p>
        </p:txBody>
      </p:sp>
      <p:pic>
        <p:nvPicPr>
          <p:cNvPr id="4098" name="Picture 2" descr="Afbeeldingsresultaat voor poepen op toilet">
            <a:extLst>
              <a:ext uri="{FF2B5EF4-FFF2-40B4-BE49-F238E27FC236}">
                <a16:creationId xmlns:a16="http://schemas.microsoft.com/office/drawing/2014/main" id="{43263B2C-588F-4B1F-B311-ED1E77ED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74" y="2348880"/>
            <a:ext cx="5749652" cy="32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pic>
        <p:nvPicPr>
          <p:cNvPr id="6" name="Dog Poop ingekort">
            <a:hlinkClick r:id="" action="ppaction://media"/>
            <a:extLst>
              <a:ext uri="{FF2B5EF4-FFF2-40B4-BE49-F238E27FC236}">
                <a16:creationId xmlns:a16="http://schemas.microsoft.com/office/drawing/2014/main" id="{75C8E685-6149-4B2B-B7BF-15E1D1E5C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420888"/>
            <a:ext cx="6057900" cy="3429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656343-E146-41CB-9EF7-5D911A5CA7EB}"/>
              </a:ext>
            </a:extLst>
          </p:cNvPr>
          <p:cNvSpPr txBox="1">
            <a:spLocks/>
          </p:cNvSpPr>
          <p:nvPr/>
        </p:nvSpPr>
        <p:spPr>
          <a:xfrm>
            <a:off x="827584" y="172151"/>
            <a:ext cx="7992888" cy="95259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dirty="0"/>
              <a:t>Onmogelijk?</a:t>
            </a:r>
          </a:p>
        </p:txBody>
      </p:sp>
    </p:spTree>
    <p:extLst>
      <p:ext uri="{BB962C8B-B14F-4D97-AF65-F5344CB8AC3E}">
        <p14:creationId xmlns:p14="http://schemas.microsoft.com/office/powerpoint/2010/main" val="31993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3C2CF3-C210-47B0-8B9A-0E32E1F53FCF}"/>
              </a:ext>
            </a:extLst>
          </p:cNvPr>
          <p:cNvSpPr txBox="1">
            <a:spLocks/>
          </p:cNvSpPr>
          <p:nvPr/>
        </p:nvSpPr>
        <p:spPr>
          <a:xfrm>
            <a:off x="575556" y="620688"/>
            <a:ext cx="7992888" cy="28083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dirty="0"/>
              <a:t>Maar we moeten samen WEL de eerste stappen gaan zetten!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0C9AE14-3FBB-4DA1-9143-6B42BD360BB8}"/>
              </a:ext>
            </a:extLst>
          </p:cNvPr>
          <p:cNvSpPr txBox="1">
            <a:spLocks/>
          </p:cNvSpPr>
          <p:nvPr/>
        </p:nvSpPr>
        <p:spPr>
          <a:xfrm>
            <a:off x="755576" y="3861048"/>
            <a:ext cx="7992888" cy="18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dirty="0"/>
              <a:t>Vervuiling aan de BRON aanpakken!</a:t>
            </a:r>
          </a:p>
        </p:txBody>
      </p:sp>
    </p:spTree>
    <p:extLst>
      <p:ext uri="{BB962C8B-B14F-4D97-AF65-F5344CB8AC3E}">
        <p14:creationId xmlns:p14="http://schemas.microsoft.com/office/powerpoint/2010/main" val="24437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8117854" cy="720080"/>
          </a:xfrm>
          <a:ln>
            <a:noFill/>
          </a:ln>
        </p:spPr>
        <p:txBody>
          <a:bodyPr/>
          <a:lstStyle/>
          <a:p>
            <a:pPr marL="182880" indent="0" algn="ctr">
              <a:buNone/>
            </a:pPr>
            <a:r>
              <a:rPr lang="nl-NL" sz="2000" dirty="0"/>
              <a:t>De eerste beschaving met een soort </a:t>
            </a:r>
            <a:r>
              <a:rPr lang="nl-NL" sz="2000" dirty="0" err="1"/>
              <a:t>sanitatie</a:t>
            </a:r>
            <a:r>
              <a:rPr lang="nl-NL" sz="2000" dirty="0"/>
              <a:t> en rioolsysteem was het “Indus Valley Volk”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8B8F47C-1AD1-4BCB-B5C6-89A3CCBBF4AA}"/>
              </a:ext>
            </a:extLst>
          </p:cNvPr>
          <p:cNvSpPr txBox="1">
            <a:spLocks/>
          </p:cNvSpPr>
          <p:nvPr/>
        </p:nvSpPr>
        <p:spPr>
          <a:xfrm>
            <a:off x="854213" y="1340768"/>
            <a:ext cx="8117854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2000" dirty="0"/>
              <a:t>3300-1300 BC  Pakistan</a:t>
            </a:r>
          </a:p>
        </p:txBody>
      </p:sp>
      <p:pic>
        <p:nvPicPr>
          <p:cNvPr id="1026" name="Picture 2" descr="Afbeeldingsresultaat voor Indus Valley people sewer">
            <a:extLst>
              <a:ext uri="{FF2B5EF4-FFF2-40B4-BE49-F238E27FC236}">
                <a16:creationId xmlns:a16="http://schemas.microsoft.com/office/drawing/2014/main" id="{5C764110-C886-48ED-9AE3-D4658343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76" y="1806075"/>
            <a:ext cx="2060802" cy="142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Indus Valley people sewer">
            <a:extLst>
              <a:ext uri="{FF2B5EF4-FFF2-40B4-BE49-F238E27FC236}">
                <a16:creationId xmlns:a16="http://schemas.microsoft.com/office/drawing/2014/main" id="{848349BD-E85E-4099-9483-C132BEAD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6122"/>
            <a:ext cx="2060802" cy="15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F4AF4C3-9B12-468F-A574-BD48BE151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340768"/>
            <a:ext cx="1961965" cy="147147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8681823-A02C-4781-83E4-E13B5ED4C5A8}"/>
              </a:ext>
            </a:extLst>
          </p:cNvPr>
          <p:cNvSpPr txBox="1">
            <a:spLocks/>
          </p:cNvSpPr>
          <p:nvPr/>
        </p:nvSpPr>
        <p:spPr>
          <a:xfrm>
            <a:off x="2123728" y="3328837"/>
            <a:ext cx="3468451" cy="81070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2000" dirty="0"/>
              <a:t>1700 BC  Knossos Griekenland</a:t>
            </a:r>
          </a:p>
        </p:txBody>
      </p:sp>
      <p:pic>
        <p:nvPicPr>
          <p:cNvPr id="10" name="Picture 2" descr="Afbeeldingsresultaat voor ancient greek sewage">
            <a:extLst>
              <a:ext uri="{FF2B5EF4-FFF2-40B4-BE49-F238E27FC236}">
                <a16:creationId xmlns:a16="http://schemas.microsoft.com/office/drawing/2014/main" id="{3039F963-912B-41F8-9D89-BC2ED419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93" y="2924312"/>
            <a:ext cx="1404631" cy="18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ancient greek sewage">
            <a:extLst>
              <a:ext uri="{FF2B5EF4-FFF2-40B4-BE49-F238E27FC236}">
                <a16:creationId xmlns:a16="http://schemas.microsoft.com/office/drawing/2014/main" id="{64D5901F-C7C6-440B-8B0E-7C16FEC79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22" y="3010338"/>
            <a:ext cx="1447773" cy="139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24D3A5E-B261-4E02-825C-D6D1CE7CF34C}"/>
              </a:ext>
            </a:extLst>
          </p:cNvPr>
          <p:cNvSpPr txBox="1">
            <a:spLocks/>
          </p:cNvSpPr>
          <p:nvPr/>
        </p:nvSpPr>
        <p:spPr>
          <a:xfrm>
            <a:off x="-324544" y="4189204"/>
            <a:ext cx="5180580" cy="132366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2000" dirty="0"/>
              <a:t>De eerste beschaving met grootschalige rioleringssystemen waren de  Romeinen (750 BC </a:t>
            </a:r>
            <a:r>
              <a:rPr lang="nl-NL" sz="2000" dirty="0" err="1"/>
              <a:t>to</a:t>
            </a:r>
            <a:r>
              <a:rPr lang="nl-NL" sz="2000" dirty="0"/>
              <a:t> 476 AC)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6C99995-DC85-4739-A156-8A26A1496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56" y="4891078"/>
            <a:ext cx="946903" cy="104159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AFE8BE-9DA3-4A85-AD9F-C1F1359352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15" y="4951638"/>
            <a:ext cx="2169814" cy="152158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032B388-0400-46C7-A72C-25E7374974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2" y="5562531"/>
            <a:ext cx="1658323" cy="109260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E61D944-0F64-4A76-9EF3-113D6E8E26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39" y="5265650"/>
            <a:ext cx="2260460" cy="13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31273EC-D0BA-49CF-9197-F10FEA6069E2}"/>
              </a:ext>
            </a:extLst>
          </p:cNvPr>
          <p:cNvSpPr txBox="1">
            <a:spLocks/>
          </p:cNvSpPr>
          <p:nvPr/>
        </p:nvSpPr>
        <p:spPr>
          <a:xfrm>
            <a:off x="37227" y="198663"/>
            <a:ext cx="8117854" cy="63804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2000" dirty="0"/>
              <a:t>En tot zo’n 150 jaar geleden, waren er amper vernieuwingen..</a:t>
            </a:r>
          </a:p>
        </p:txBody>
      </p:sp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id="{CE424712-0B59-49C3-9965-D569099F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44617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sewer europe middle ages">
            <a:extLst>
              <a:ext uri="{FF2B5EF4-FFF2-40B4-BE49-F238E27FC236}">
                <a16:creationId xmlns:a16="http://schemas.microsoft.com/office/drawing/2014/main" id="{15DB4292-5908-4E0E-A52D-F5EC541E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5"/>
          <a:stretch/>
        </p:blipFill>
        <p:spPr bwMode="auto">
          <a:xfrm>
            <a:off x="3239851" y="764704"/>
            <a:ext cx="3438191" cy="160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C0B81C0-D283-4B9D-9FE3-FFFBA4E9D23E}"/>
              </a:ext>
            </a:extLst>
          </p:cNvPr>
          <p:cNvSpPr txBox="1">
            <a:spLocks/>
          </p:cNvSpPr>
          <p:nvPr/>
        </p:nvSpPr>
        <p:spPr>
          <a:xfrm>
            <a:off x="-368342" y="2435130"/>
            <a:ext cx="8928992" cy="5704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2800" dirty="0">
                <a:solidFill>
                  <a:schemeClr val="accent6"/>
                </a:solidFill>
              </a:rPr>
              <a:t>En nog steeds is er eigenlijk niets veranderd…</a:t>
            </a:r>
            <a:br>
              <a:rPr lang="nl-NL" sz="2800" dirty="0">
                <a:solidFill>
                  <a:schemeClr val="accent6"/>
                </a:solidFill>
              </a:rPr>
            </a:br>
            <a:endParaRPr lang="nl-NL" sz="2800" dirty="0">
              <a:solidFill>
                <a:schemeClr val="accent6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04DCACA-2DC6-490F-9C49-109575D38650}"/>
              </a:ext>
            </a:extLst>
          </p:cNvPr>
          <p:cNvSpPr txBox="1"/>
          <p:nvPr/>
        </p:nvSpPr>
        <p:spPr>
          <a:xfrm>
            <a:off x="395537" y="3206614"/>
            <a:ext cx="756084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- Alleen al in Nederland verbruiken we per dag zo’n 400.000.000 (vierhonderd miljoen) liter </a:t>
            </a:r>
            <a:r>
              <a:rPr lang="nl-NL" b="1" dirty="0">
                <a:solidFill>
                  <a:srgbClr val="FF0000"/>
                </a:solidFill>
              </a:rPr>
              <a:t>drink</a:t>
            </a:r>
            <a:r>
              <a:rPr lang="nl-NL" dirty="0"/>
              <a:t>water om de wc te spoelen…………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B7E77ED-C802-4198-B363-9CDDE0BA43B9}"/>
              </a:ext>
            </a:extLst>
          </p:cNvPr>
          <p:cNvSpPr txBox="1"/>
          <p:nvPr/>
        </p:nvSpPr>
        <p:spPr>
          <a:xfrm>
            <a:off x="395537" y="3930703"/>
            <a:ext cx="756084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- Ondanks de ontwikkeling van afvalwater “zuiveringen” lozen we nog steeds heel veel fosfaten, nitraten, medicijnresten, metalen in het </a:t>
            </a:r>
            <a:r>
              <a:rPr lang="nl-NL" dirty="0" err="1"/>
              <a:t>mileu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9A5A13E-0AA2-49B4-B2BC-C5B1A1C39BD8}"/>
              </a:ext>
            </a:extLst>
          </p:cNvPr>
          <p:cNvSpPr txBox="1"/>
          <p:nvPr/>
        </p:nvSpPr>
        <p:spPr>
          <a:xfrm>
            <a:off x="395537" y="4915360"/>
            <a:ext cx="756084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- We gebruiken nog steeds een duur (druk)rioolststeem om het afval te transporteren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6F47944-3482-483E-B9E6-07A33E7D7002}"/>
              </a:ext>
            </a:extLst>
          </p:cNvPr>
          <p:cNvSpPr txBox="1"/>
          <p:nvPr/>
        </p:nvSpPr>
        <p:spPr>
          <a:xfrm>
            <a:off x="395537" y="5637818"/>
            <a:ext cx="756084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- En sinds enkele jaren gaan we proberen grondstoffen uit het restafval van de rioolwater “zuiveringen” te halen. Afvalwaterslib is te zwaar verontreinigd om op het land uit te gebruiken als meststof.</a:t>
            </a:r>
          </a:p>
        </p:txBody>
      </p:sp>
    </p:spTree>
    <p:extLst>
      <p:ext uri="{BB962C8B-B14F-4D97-AF65-F5344CB8AC3E}">
        <p14:creationId xmlns:p14="http://schemas.microsoft.com/office/powerpoint/2010/main" val="3223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pic>
        <p:nvPicPr>
          <p:cNvPr id="1026" name="Picture 2" descr="F:\003_WBL\huis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1" y="148695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-OMLAAG 7"/>
          <p:cNvSpPr/>
          <p:nvPr/>
        </p:nvSpPr>
        <p:spPr>
          <a:xfrm rot="16200000">
            <a:off x="4460406" y="1158902"/>
            <a:ext cx="504056" cy="2448272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pic>
        <p:nvPicPr>
          <p:cNvPr id="1027" name="Picture 3" descr="F:\003_WBL\dou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62" y="3449071"/>
            <a:ext cx="936873" cy="9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003_WBL\Gootstee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15" y="3443955"/>
            <a:ext cx="950441" cy="9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003_WBL\keramag-flow-urinoir-wit-keramiek-235920000-lijnteken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12" y="248365"/>
            <a:ext cx="934247" cy="13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003_WBL\toilet-188621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"/>
          <a:stretch/>
        </p:blipFill>
        <p:spPr bwMode="auto">
          <a:xfrm>
            <a:off x="3488298" y="269252"/>
            <a:ext cx="1122507" cy="12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003_WBL\uitstort ba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0" y="4557687"/>
            <a:ext cx="1000571" cy="10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003_WBL\wasmachi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56" y="4557687"/>
            <a:ext cx="892943" cy="8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592247" y="1586966"/>
            <a:ext cx="255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30-40 liter drinkwater per dag per persoon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8C3599F-A3AD-4D0C-BC21-829CC1E90C36}"/>
              </a:ext>
            </a:extLst>
          </p:cNvPr>
          <p:cNvSpPr txBox="1"/>
          <p:nvPr/>
        </p:nvSpPr>
        <p:spPr>
          <a:xfrm>
            <a:off x="3592247" y="2625881"/>
            <a:ext cx="274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90-100 liter drinkwater per dag per persoon</a:t>
            </a:r>
          </a:p>
        </p:txBody>
      </p:sp>
      <p:pic>
        <p:nvPicPr>
          <p:cNvPr id="3074" name="Picture 2" descr="Afbeeldingsresultaat voor riolering">
            <a:extLst>
              <a:ext uri="{FF2B5EF4-FFF2-40B4-BE49-F238E27FC236}">
                <a16:creationId xmlns:a16="http://schemas.microsoft.com/office/drawing/2014/main" id="{7F220091-1816-4705-BEFE-9C10697C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56" y="1663525"/>
            <a:ext cx="27717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rioolslib">
            <a:extLst>
              <a:ext uri="{FF2B5EF4-FFF2-40B4-BE49-F238E27FC236}">
                <a16:creationId xmlns:a16="http://schemas.microsoft.com/office/drawing/2014/main" id="{0048C823-BB1C-41DC-B985-1B394BC5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67" y="3097981"/>
            <a:ext cx="2151754" cy="13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fbeeldingsresultaat voor rivier">
            <a:extLst>
              <a:ext uri="{FF2B5EF4-FFF2-40B4-BE49-F238E27FC236}">
                <a16:creationId xmlns:a16="http://schemas.microsoft.com/office/drawing/2014/main" id="{0BE55E81-23E0-402C-9979-8FB8BA46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7" y="4438443"/>
            <a:ext cx="3552056" cy="19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 descr="PWIJ20110712-0390.jpg">
            <a:extLst>
              <a:ext uri="{FF2B5EF4-FFF2-40B4-BE49-F238E27FC236}">
                <a16:creationId xmlns:a16="http://schemas.microsoft.com/office/drawing/2014/main" id="{53FB9EC9-F46C-469C-ABFE-564D88C02E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1385" y="44402"/>
            <a:ext cx="4192555" cy="2889606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813E1183-91D2-43B3-82BA-922108A6FB6C}"/>
              </a:ext>
            </a:extLst>
          </p:cNvPr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30" name="Pijl: rechts 29">
            <a:extLst>
              <a:ext uri="{FF2B5EF4-FFF2-40B4-BE49-F238E27FC236}">
                <a16:creationId xmlns:a16="http://schemas.microsoft.com/office/drawing/2014/main" id="{E4B94FF7-1A34-4340-BE32-550CF158F330}"/>
              </a:ext>
            </a:extLst>
          </p:cNvPr>
          <p:cNvSpPr/>
          <p:nvPr/>
        </p:nvSpPr>
        <p:spPr>
          <a:xfrm rot="3303767">
            <a:off x="5541838" y="2953965"/>
            <a:ext cx="112550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09B674E2-7A77-4DC2-A17B-C3869123A1BB}"/>
              </a:ext>
            </a:extLst>
          </p:cNvPr>
          <p:cNvSpPr txBox="1"/>
          <p:nvPr/>
        </p:nvSpPr>
        <p:spPr>
          <a:xfrm>
            <a:off x="25153" y="3416897"/>
            <a:ext cx="505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</a:rPr>
              <a:t>Effluent: “gezuiverd” van ongeveer 80% van de vervuiling (Dus nog steeds 20% van de totale hoeveelheid geloosd in milieu)</a:t>
            </a:r>
          </a:p>
        </p:txBody>
      </p:sp>
      <p:sp>
        <p:nvSpPr>
          <p:cNvPr id="32" name="Pijl: rechts 31">
            <a:extLst>
              <a:ext uri="{FF2B5EF4-FFF2-40B4-BE49-F238E27FC236}">
                <a16:creationId xmlns:a16="http://schemas.microsoft.com/office/drawing/2014/main" id="{F8875F10-2C4A-4452-B59F-9E44525BE33B}"/>
              </a:ext>
            </a:extLst>
          </p:cNvPr>
          <p:cNvSpPr/>
          <p:nvPr/>
        </p:nvSpPr>
        <p:spPr>
          <a:xfrm rot="9318468">
            <a:off x="3312556" y="2942381"/>
            <a:ext cx="173057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FE1CE49-8EE1-4EF2-A9D7-9D44832C704C}"/>
              </a:ext>
            </a:extLst>
          </p:cNvPr>
          <p:cNvSpPr txBox="1"/>
          <p:nvPr/>
        </p:nvSpPr>
        <p:spPr>
          <a:xfrm>
            <a:off x="7107950" y="2611538"/>
            <a:ext cx="188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</a:rPr>
              <a:t>Afvalwater-slib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F57FBE0-2FBF-46FC-9D5B-C03CECC9FC5E}"/>
              </a:ext>
            </a:extLst>
          </p:cNvPr>
          <p:cNvSpPr/>
          <p:nvPr/>
        </p:nvSpPr>
        <p:spPr>
          <a:xfrm>
            <a:off x="2927379" y="916142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medicijnen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6C5CA77-A6C5-4C58-96EB-57E87731C51E}"/>
              </a:ext>
            </a:extLst>
          </p:cNvPr>
          <p:cNvSpPr/>
          <p:nvPr/>
        </p:nvSpPr>
        <p:spPr>
          <a:xfrm>
            <a:off x="4639711" y="924940"/>
            <a:ext cx="210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Hormonale stoffen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BDC23E6-8219-4505-82E7-2DCF9710F02C}"/>
              </a:ext>
            </a:extLst>
          </p:cNvPr>
          <p:cNvSpPr/>
          <p:nvPr/>
        </p:nvSpPr>
        <p:spPr>
          <a:xfrm>
            <a:off x="5942364" y="124494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arsenicum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4A423C1-10CC-4576-8874-C2602BA338F6}"/>
              </a:ext>
            </a:extLst>
          </p:cNvPr>
          <p:cNvSpPr/>
          <p:nvPr/>
        </p:nvSpPr>
        <p:spPr>
          <a:xfrm>
            <a:off x="4553666" y="1802140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Industriële vervuiling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21E7C7C-84CA-4906-A335-30B70E349717}"/>
              </a:ext>
            </a:extLst>
          </p:cNvPr>
          <p:cNvSpPr/>
          <p:nvPr/>
        </p:nvSpPr>
        <p:spPr>
          <a:xfrm>
            <a:off x="2978885" y="2242206"/>
            <a:ext cx="821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Fosfor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CD9F4ED-430B-47DC-AF6C-39DFBFFCA7D7}"/>
              </a:ext>
            </a:extLst>
          </p:cNvPr>
          <p:cNvSpPr/>
          <p:nvPr/>
        </p:nvSpPr>
        <p:spPr>
          <a:xfrm>
            <a:off x="2874916" y="189904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nitraten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015DBEF-F9A2-4A26-B586-96598A9C049B}"/>
              </a:ext>
            </a:extLst>
          </p:cNvPr>
          <p:cNvSpPr/>
          <p:nvPr/>
        </p:nvSpPr>
        <p:spPr>
          <a:xfrm>
            <a:off x="4519299" y="19661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Cellulose</a:t>
            </a:r>
          </a:p>
        </p:txBody>
      </p:sp>
      <p:pic>
        <p:nvPicPr>
          <p:cNvPr id="1032" name="Picture 8" descr="Afbeeldingsresultaat voor rioolslib">
            <a:extLst>
              <a:ext uri="{FF2B5EF4-FFF2-40B4-BE49-F238E27FC236}">
                <a16:creationId xmlns:a16="http://schemas.microsoft.com/office/drawing/2014/main" id="{97FF0B45-0544-4E57-B79D-BF75438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78" y="4600439"/>
            <a:ext cx="2151754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ijl: rechts 40">
            <a:extLst>
              <a:ext uri="{FF2B5EF4-FFF2-40B4-BE49-F238E27FC236}">
                <a16:creationId xmlns:a16="http://schemas.microsoft.com/office/drawing/2014/main" id="{0F86344E-C6D0-4184-91F3-239859BA9F50}"/>
              </a:ext>
            </a:extLst>
          </p:cNvPr>
          <p:cNvSpPr/>
          <p:nvPr/>
        </p:nvSpPr>
        <p:spPr>
          <a:xfrm rot="5400000">
            <a:off x="6666048" y="4285173"/>
            <a:ext cx="83021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E7CC3494-70A7-489B-BF29-4C854E81E387}"/>
              </a:ext>
            </a:extLst>
          </p:cNvPr>
          <p:cNvSpPr txBox="1"/>
          <p:nvPr/>
        </p:nvSpPr>
        <p:spPr>
          <a:xfrm>
            <a:off x="4396793" y="5752065"/>
            <a:ext cx="3769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En dat….gaan we weer indrogen en proberen Fosfaten en Nitraten terug te winnen…………….</a:t>
            </a:r>
          </a:p>
        </p:txBody>
      </p:sp>
      <p:pic>
        <p:nvPicPr>
          <p:cNvPr id="1036" name="Picture 12" descr="Afbeeldingsresultaat voor flabbergasted">
            <a:extLst>
              <a:ext uri="{FF2B5EF4-FFF2-40B4-BE49-F238E27FC236}">
                <a16:creationId xmlns:a16="http://schemas.microsoft.com/office/drawing/2014/main" id="{A6F50A73-D9D2-41A1-9AB4-EBAE1AE6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67" y="5073697"/>
            <a:ext cx="1023107" cy="13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  <p:bldP spid="6" grpId="0"/>
      <p:bldP spid="7" grpId="0"/>
      <p:bldP spid="10" grpId="0"/>
      <p:bldP spid="11" grpId="0"/>
      <p:bldP spid="12" grpId="0"/>
      <p:bldP spid="13" grpId="0"/>
      <p:bldP spid="18" grpId="0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411760" y="11663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prstClr val="black"/>
                </a:solidFill>
              </a:rPr>
              <a:t>Slim bezig!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1B16B2A-22DE-4583-A05E-2B4B8BBFE37B}"/>
              </a:ext>
            </a:extLst>
          </p:cNvPr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pic>
        <p:nvPicPr>
          <p:cNvPr id="2050" name="Picture 2" descr="Afbeeldingsresultaat voor i like">
            <a:extLst>
              <a:ext uri="{FF2B5EF4-FFF2-40B4-BE49-F238E27FC236}">
                <a16:creationId xmlns:a16="http://schemas.microsoft.com/office/drawing/2014/main" id="{301241A0-1523-426C-B2E8-63321861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71" y="2471514"/>
            <a:ext cx="1173510" cy="11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B7B9BD6-103F-43C7-BE09-415E3F9520A9}"/>
              </a:ext>
            </a:extLst>
          </p:cNvPr>
          <p:cNvSpPr txBox="1"/>
          <p:nvPr/>
        </p:nvSpPr>
        <p:spPr>
          <a:xfrm>
            <a:off x="316531" y="3645024"/>
            <a:ext cx="862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afvalwater-slib mag al jaren niet meer als meststof op het land gegooid worden, vanwege de hoge mate van verontreiniging. Wat doen we er dan mee?</a:t>
            </a:r>
          </a:p>
        </p:txBody>
      </p:sp>
      <p:pic>
        <p:nvPicPr>
          <p:cNvPr id="2052" name="Picture 4" descr="Afbeeldingsresultaat voor idee">
            <a:extLst>
              <a:ext uri="{FF2B5EF4-FFF2-40B4-BE49-F238E27FC236}">
                <a16:creationId xmlns:a16="http://schemas.microsoft.com/office/drawing/2014/main" id="{DC5A2993-6B4C-4F1A-AB56-B3DEE7C1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57798"/>
            <a:ext cx="1344315" cy="16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8FA937C-4441-4609-A59C-FC59B3C3B573}"/>
              </a:ext>
            </a:extLst>
          </p:cNvPr>
          <p:cNvSpPr txBox="1"/>
          <p:nvPr/>
        </p:nvSpPr>
        <p:spPr>
          <a:xfrm>
            <a:off x="2725123" y="4724112"/>
            <a:ext cx="540060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We gaan het water er weer uit halen en we gaan in een fabriek de waardevolle grondstoffen weer proberen terug te winnen!</a:t>
            </a:r>
          </a:p>
        </p:txBody>
      </p:sp>
      <p:pic>
        <p:nvPicPr>
          <p:cNvPr id="2054" name="Picture 6" descr="Afbeeldingsresultaat voor wow">
            <a:extLst>
              <a:ext uri="{FF2B5EF4-FFF2-40B4-BE49-F238E27FC236}">
                <a16:creationId xmlns:a16="http://schemas.microsoft.com/office/drawing/2014/main" id="{9A131CD4-AC08-4D65-B1CE-F5195922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71" y="5733256"/>
            <a:ext cx="1461505" cy="9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1F328CC-F0DF-4EE6-AD61-220B8699BB5C}"/>
              </a:ext>
            </a:extLst>
          </p:cNvPr>
          <p:cNvSpPr txBox="1"/>
          <p:nvPr/>
        </p:nvSpPr>
        <p:spPr>
          <a:xfrm>
            <a:off x="-24032" y="1092459"/>
            <a:ext cx="862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Dus we mengen heel veel drinkwater om ons toilet door te spoelen,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57BF573-FF26-4A8D-97FA-926AC9991B78}"/>
              </a:ext>
            </a:extLst>
          </p:cNvPr>
          <p:cNvSpPr txBox="1"/>
          <p:nvPr/>
        </p:nvSpPr>
        <p:spPr>
          <a:xfrm>
            <a:off x="-38827" y="1454086"/>
            <a:ext cx="862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transporteren dit mengsel vele kilometers naar een Afvalwater-“zuivering”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EA210D9-59B5-46A0-BD5B-C1CB69136DA3}"/>
              </a:ext>
            </a:extLst>
          </p:cNvPr>
          <p:cNvSpPr txBox="1"/>
          <p:nvPr/>
        </p:nvSpPr>
        <p:spPr>
          <a:xfrm>
            <a:off x="-31429" y="1770754"/>
            <a:ext cx="862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Daar bewerken we het afvalwater met bacteriën en vangen de volgevreten bacteriën op. (slib)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FD30947-8592-41EA-8600-B9E0D5F4285C}"/>
              </a:ext>
            </a:extLst>
          </p:cNvPr>
          <p:cNvSpPr txBox="1"/>
          <p:nvPr/>
        </p:nvSpPr>
        <p:spPr>
          <a:xfrm>
            <a:off x="-24032" y="2307573"/>
            <a:ext cx="862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En het “</a:t>
            </a:r>
            <a:r>
              <a:rPr lang="nl-NL" dirty="0" err="1"/>
              <a:t>gezuiverde”water</a:t>
            </a:r>
            <a:r>
              <a:rPr lang="nl-NL" dirty="0"/>
              <a:t>, </a:t>
            </a:r>
            <a:r>
              <a:rPr lang="nl-NL" b="1" dirty="0"/>
              <a:t>met nog steeds een heleboel verontreiniging</a:t>
            </a:r>
            <a:r>
              <a:rPr lang="nl-NL" dirty="0"/>
              <a:t>, lozen we op de rivier.</a:t>
            </a:r>
          </a:p>
        </p:txBody>
      </p:sp>
    </p:spTree>
    <p:extLst>
      <p:ext uri="{BB962C8B-B14F-4D97-AF65-F5344CB8AC3E}">
        <p14:creationId xmlns:p14="http://schemas.microsoft.com/office/powerpoint/2010/main" val="41273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C805B6F-17E0-4B85-B95E-36C713D59CED}"/>
              </a:ext>
            </a:extLst>
          </p:cNvPr>
          <p:cNvSpPr txBox="1">
            <a:spLocks/>
          </p:cNvSpPr>
          <p:nvPr/>
        </p:nvSpPr>
        <p:spPr>
          <a:xfrm>
            <a:off x="446118" y="46803"/>
            <a:ext cx="8499320" cy="18135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4000" dirty="0"/>
              <a:t>Waarom gebruiken dan we nog steeds een verkwistend en vervuilend “</a:t>
            </a:r>
            <a:r>
              <a:rPr lang="nl-NL" sz="4000" dirty="0" err="1"/>
              <a:t>water-Closet</a:t>
            </a:r>
            <a:r>
              <a:rPr lang="nl-NL" sz="4000" dirty="0"/>
              <a:t>”???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79D47A-855D-4346-B1F6-11A9C0580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792" y="2256961"/>
            <a:ext cx="8316416" cy="1512168"/>
          </a:xfrm>
        </p:spPr>
        <p:txBody>
          <a:bodyPr/>
          <a:lstStyle/>
          <a:p>
            <a:pPr marL="182880" indent="0" algn="ctr">
              <a:buNone/>
            </a:pPr>
            <a:r>
              <a:rPr lang="nl-NL" sz="4400" dirty="0"/>
              <a:t>Alleen maar omdat we het altijd zo gedaan hebben?</a:t>
            </a:r>
            <a:br>
              <a:rPr lang="nl-NL" sz="4400" dirty="0"/>
            </a:br>
            <a:endParaRPr lang="nl-NL" sz="4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1CADDDD-974C-4B6D-B964-CFBDD3A70607}"/>
              </a:ext>
            </a:extLst>
          </p:cNvPr>
          <p:cNvSpPr txBox="1">
            <a:spLocks/>
          </p:cNvSpPr>
          <p:nvPr/>
        </p:nvSpPr>
        <p:spPr>
          <a:xfrm>
            <a:off x="323528" y="4149080"/>
            <a:ext cx="8316416" cy="151216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sz="4400" dirty="0"/>
              <a:t>En alleen maar in end-of-pipe oplossingen denken?</a:t>
            </a:r>
            <a:br>
              <a:rPr lang="nl-NL" sz="4400" dirty="0"/>
            </a:b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604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45010" y="119138"/>
            <a:ext cx="562313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l-NL" dirty="0"/>
              <a:t>Waarom geen </a:t>
            </a:r>
            <a:r>
              <a:rPr lang="nl-NL" dirty="0" err="1"/>
              <a:t>water-loos</a:t>
            </a:r>
            <a:r>
              <a:rPr lang="nl-NL" dirty="0"/>
              <a:t> </a:t>
            </a:r>
            <a:r>
              <a:rPr lang="nl-NL" b="1" dirty="0"/>
              <a:t>toilet </a:t>
            </a:r>
            <a:r>
              <a:rPr lang="nl-NL" dirty="0"/>
              <a:t>gebruiken?</a:t>
            </a:r>
          </a:p>
        </p:txBody>
      </p:sp>
      <p:pic>
        <p:nvPicPr>
          <p:cNvPr id="1026" name="Picture 2" descr="F:\003_WBL\huis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82" y="93230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-OMLAAG 3"/>
          <p:cNvSpPr/>
          <p:nvPr/>
        </p:nvSpPr>
        <p:spPr>
          <a:xfrm>
            <a:off x="2987824" y="2996952"/>
            <a:ext cx="252028" cy="72008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-OMLAAG 7"/>
          <p:cNvSpPr/>
          <p:nvPr/>
        </p:nvSpPr>
        <p:spPr>
          <a:xfrm>
            <a:off x="5501632" y="2955714"/>
            <a:ext cx="504056" cy="89912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pic>
        <p:nvPicPr>
          <p:cNvPr id="1027" name="Picture 3" descr="F:\003_WBL\dou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36" y="1301899"/>
            <a:ext cx="936873" cy="9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003_WBL\Gootstee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89" y="1296783"/>
            <a:ext cx="950441" cy="9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003_WBL\uitstort b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54" y="2410515"/>
            <a:ext cx="1000571" cy="10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003_WBL\wasmachi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30" y="2410515"/>
            <a:ext cx="892943" cy="8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048159" y="3594326"/>
            <a:ext cx="111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+-2ltr afvalstof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4865284" y="3740326"/>
            <a:ext cx="253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+- 90ltr zeer licht verontreinigd water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" y="2053262"/>
            <a:ext cx="2848491" cy="1428116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117020" y="967055"/>
            <a:ext cx="1872208" cy="1195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ontlasting</a:t>
            </a:r>
            <a:r>
              <a:rPr lang="en-US" dirty="0"/>
              <a:t>, urine </a:t>
            </a:r>
            <a:r>
              <a:rPr lang="en-US" dirty="0" err="1"/>
              <a:t>en</a:t>
            </a:r>
            <a:r>
              <a:rPr lang="en-US" dirty="0"/>
              <a:t> papier</a:t>
            </a:r>
          </a:p>
        </p:txBody>
      </p:sp>
      <p:sp>
        <p:nvSpPr>
          <p:cNvPr id="7" name="Ovaal 6"/>
          <p:cNvSpPr/>
          <p:nvPr/>
        </p:nvSpPr>
        <p:spPr>
          <a:xfrm>
            <a:off x="7119276" y="86627"/>
            <a:ext cx="1907704" cy="13576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Grijs</a:t>
            </a:r>
            <a:r>
              <a:rPr lang="en-US" dirty="0"/>
              <a:t> water</a:t>
            </a:r>
          </a:p>
        </p:txBody>
      </p:sp>
      <p:sp>
        <p:nvSpPr>
          <p:cNvPr id="17" name="PIJL-OMLAAG 3">
            <a:extLst>
              <a:ext uri="{FF2B5EF4-FFF2-40B4-BE49-F238E27FC236}">
                <a16:creationId xmlns:a16="http://schemas.microsoft.com/office/drawing/2014/main" id="{E7683547-9167-4672-8B00-ED2C28D4635B}"/>
              </a:ext>
            </a:extLst>
          </p:cNvPr>
          <p:cNvSpPr/>
          <p:nvPr/>
        </p:nvSpPr>
        <p:spPr>
          <a:xfrm>
            <a:off x="2987824" y="3972945"/>
            <a:ext cx="252028" cy="112410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2" descr="Afbeeldingsresultaat voor sludge granulator">
            <a:extLst>
              <a:ext uri="{FF2B5EF4-FFF2-40B4-BE49-F238E27FC236}">
                <a16:creationId xmlns:a16="http://schemas.microsoft.com/office/drawing/2014/main" id="{570E5C19-1FAC-42E7-B9B7-DD6634C2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21" y="5242203"/>
            <a:ext cx="1492771" cy="14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ludge granulator">
            <a:extLst>
              <a:ext uri="{FF2B5EF4-FFF2-40B4-BE49-F238E27FC236}">
                <a16:creationId xmlns:a16="http://schemas.microsoft.com/office/drawing/2014/main" id="{057AE609-37F5-4B7C-85FB-AF5D6747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30" y="5426216"/>
            <a:ext cx="1499659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B73E4D5-BDB9-4851-B5F8-87D1ECEFE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369769" y="5218713"/>
            <a:ext cx="304826" cy="125177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F4BC65F8-7931-4657-B75C-8A9547C27967}"/>
              </a:ext>
            </a:extLst>
          </p:cNvPr>
          <p:cNvSpPr txBox="1"/>
          <p:nvPr/>
        </p:nvSpPr>
        <p:spPr>
          <a:xfrm>
            <a:off x="683568" y="5843588"/>
            <a:ext cx="172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mini-</a:t>
            </a:r>
            <a:r>
              <a:rPr lang="nl-NL" dirty="0" err="1"/>
              <a:t>granulator</a:t>
            </a:r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F38E6EF-9CFD-4603-9883-385E6026677C}"/>
              </a:ext>
            </a:extLst>
          </p:cNvPr>
          <p:cNvSpPr txBox="1"/>
          <p:nvPr/>
        </p:nvSpPr>
        <p:spPr>
          <a:xfrm>
            <a:off x="4235725" y="6498150"/>
            <a:ext cx="233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Granulaat = waarde</a:t>
            </a:r>
          </a:p>
        </p:txBody>
      </p:sp>
      <p:pic>
        <p:nvPicPr>
          <p:cNvPr id="23" name="Picture 6" descr="Afbeeldingsresultaat voor solar panel icon">
            <a:extLst>
              <a:ext uri="{FF2B5EF4-FFF2-40B4-BE49-F238E27FC236}">
                <a16:creationId xmlns:a16="http://schemas.microsoft.com/office/drawing/2014/main" id="{CCEF7FC5-A17F-44E3-B8CE-17738A619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1"/>
          <a:stretch/>
        </p:blipFill>
        <p:spPr bwMode="auto">
          <a:xfrm>
            <a:off x="252117" y="4503733"/>
            <a:ext cx="1959351" cy="11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l: horizontaal 23">
            <a:extLst>
              <a:ext uri="{FF2B5EF4-FFF2-40B4-BE49-F238E27FC236}">
                <a16:creationId xmlns:a16="http://schemas.microsoft.com/office/drawing/2014/main" id="{EEB98A9D-73A3-4C04-91E8-214AE878AEA9}"/>
              </a:ext>
            </a:extLst>
          </p:cNvPr>
          <p:cNvSpPr/>
          <p:nvPr/>
        </p:nvSpPr>
        <p:spPr>
          <a:xfrm>
            <a:off x="6694511" y="5320158"/>
            <a:ext cx="2332469" cy="131136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daling</a:t>
            </a:r>
            <a:r>
              <a:rPr lang="en-US" dirty="0"/>
              <a:t> milieu </a:t>
            </a:r>
            <a:r>
              <a:rPr lang="en-US" dirty="0" err="1"/>
              <a:t>vervuiling</a:t>
            </a:r>
            <a:r>
              <a:rPr lang="en-US" dirty="0"/>
              <a:t>!</a:t>
            </a:r>
          </a:p>
        </p:txBody>
      </p:sp>
      <p:pic>
        <p:nvPicPr>
          <p:cNvPr id="9" name="Picture 2" descr="Afbeeldingsresultaat voor hydraloop">
            <a:extLst>
              <a:ext uri="{FF2B5EF4-FFF2-40B4-BE49-F238E27FC236}">
                <a16:creationId xmlns:a16="http://schemas.microsoft.com/office/drawing/2014/main" id="{FE4F46EB-44A3-4BB7-9CA7-57A294D81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5" t="10311" r="31034"/>
          <a:stretch/>
        </p:blipFill>
        <p:spPr bwMode="auto">
          <a:xfrm>
            <a:off x="7055152" y="3283528"/>
            <a:ext cx="1274043" cy="16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IJL-OMLAAG 7">
            <a:extLst>
              <a:ext uri="{FF2B5EF4-FFF2-40B4-BE49-F238E27FC236}">
                <a16:creationId xmlns:a16="http://schemas.microsoft.com/office/drawing/2014/main" id="{75E61914-1AC3-4182-AF8A-5F235E0177FB}"/>
              </a:ext>
            </a:extLst>
          </p:cNvPr>
          <p:cNvSpPr/>
          <p:nvPr/>
        </p:nvSpPr>
        <p:spPr>
          <a:xfrm rot="16200000">
            <a:off x="8297263" y="3738403"/>
            <a:ext cx="504056" cy="89912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8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16" grpId="0"/>
      <p:bldP spid="6" grpId="0" animBg="1"/>
      <p:bldP spid="7" grpId="0" animBg="1"/>
      <p:bldP spid="17" grpId="0" animBg="1"/>
      <p:bldP spid="21" grpId="0"/>
      <p:bldP spid="22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236296" y="6576524"/>
            <a:ext cx="17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© </a:t>
            </a:r>
            <a:r>
              <a:rPr lang="nl-NL" sz="1000" dirty="0" err="1"/>
              <a:t>pjp</a:t>
            </a:r>
            <a:r>
              <a:rPr lang="nl-NL" sz="1000" dirty="0"/>
              <a:t> de lange MSc 2018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571D4A4-2837-44F2-95EF-55F04F4B7960}"/>
              </a:ext>
            </a:extLst>
          </p:cNvPr>
          <p:cNvSpPr txBox="1"/>
          <p:nvPr/>
        </p:nvSpPr>
        <p:spPr>
          <a:xfrm>
            <a:off x="1043608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Geen </a:t>
            </a:r>
            <a:r>
              <a:rPr lang="nl-NL" dirty="0" err="1"/>
              <a:t>milieu-vervuiling</a:t>
            </a:r>
            <a:r>
              <a:rPr lang="nl-NL" dirty="0"/>
              <a:t> meer door Toiletten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D6EBA3C-23B2-4C1D-AD09-3964B9B12EE2}"/>
              </a:ext>
            </a:extLst>
          </p:cNvPr>
          <p:cNvSpPr txBox="1"/>
          <p:nvPr/>
        </p:nvSpPr>
        <p:spPr>
          <a:xfrm>
            <a:off x="1054727" y="965745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Aanzienlijke vermindering verbruik drinkwater (duurzaam)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CD9DA1E-7485-41A9-B75A-C059B58440FE}"/>
              </a:ext>
            </a:extLst>
          </p:cNvPr>
          <p:cNvSpPr txBox="1"/>
          <p:nvPr/>
        </p:nvSpPr>
        <p:spPr>
          <a:xfrm>
            <a:off x="1043608" y="145481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Eenvoudig te recyclen granulaat met waardevolle stoffen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676526-7477-48D2-A245-2015895F63AF}"/>
              </a:ext>
            </a:extLst>
          </p:cNvPr>
          <p:cNvSpPr txBox="1"/>
          <p:nvPr/>
        </p:nvSpPr>
        <p:spPr>
          <a:xfrm>
            <a:off x="1054726" y="1915518"/>
            <a:ext cx="781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Forse reductie benodigd rioolstelsel (kosten gemeente en waterschap)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1C0CCD1-39E5-4F23-A773-8CA391B79C7B}"/>
              </a:ext>
            </a:extLst>
          </p:cNvPr>
          <p:cNvSpPr txBox="1"/>
          <p:nvPr/>
        </p:nvSpPr>
        <p:spPr>
          <a:xfrm>
            <a:off x="1043608" y="285289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Grijs water eenvoudig (decentraal) te zuiveren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3C2CF3-C210-47B0-8B9A-0E32E1F53FCF}"/>
              </a:ext>
            </a:extLst>
          </p:cNvPr>
          <p:cNvSpPr txBox="1">
            <a:spLocks/>
          </p:cNvSpPr>
          <p:nvPr/>
        </p:nvSpPr>
        <p:spPr>
          <a:xfrm>
            <a:off x="493947" y="4417558"/>
            <a:ext cx="7992888" cy="167192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nl-NL" dirty="0"/>
              <a:t>Wie durft anders te denken?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95545F1-AB9F-4364-8F27-EC96827289FC}"/>
              </a:ext>
            </a:extLst>
          </p:cNvPr>
          <p:cNvSpPr txBox="1"/>
          <p:nvPr/>
        </p:nvSpPr>
        <p:spPr>
          <a:xfrm>
            <a:off x="1043608" y="237294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Forse reductie benodigde capaciteit rioolwater zuiveringen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96B426-6DD5-43B1-92BD-6A2E2876DA5A}"/>
              </a:ext>
            </a:extLst>
          </p:cNvPr>
          <p:cNvSpPr txBox="1"/>
          <p:nvPr/>
        </p:nvSpPr>
        <p:spPr>
          <a:xfrm>
            <a:off x="1043608" y="322931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</a:t>
            </a:r>
            <a:r>
              <a:rPr lang="nl-NL" dirty="0" err="1"/>
              <a:t>Substantiele</a:t>
            </a:r>
            <a:r>
              <a:rPr lang="nl-NL" dirty="0"/>
              <a:t> vermindering CO2 uitstoot (</a:t>
            </a:r>
            <a:r>
              <a:rPr lang="nl-NL" dirty="0" err="1"/>
              <a:t>rwzi</a:t>
            </a:r>
            <a:r>
              <a:rPr lang="nl-NL" dirty="0"/>
              <a:t>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31F66C7-8EC2-423B-951F-5971AE370691}"/>
              </a:ext>
            </a:extLst>
          </p:cNvPr>
          <p:cNvSpPr txBox="1"/>
          <p:nvPr/>
        </p:nvSpPr>
        <p:spPr>
          <a:xfrm>
            <a:off x="1054726" y="36104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</a:t>
            </a:r>
            <a:r>
              <a:rPr lang="nl-NL" dirty="0" err="1"/>
              <a:t>Substantiele</a:t>
            </a:r>
            <a:r>
              <a:rPr lang="nl-NL" dirty="0"/>
              <a:t> vermindering Stikstof uitstoot (</a:t>
            </a:r>
            <a:r>
              <a:rPr lang="nl-NL" dirty="0" err="1"/>
              <a:t>rwzi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49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2"/>
    </mc:Choice>
    <mc:Fallback xmlns="">
      <p:transition spd="slow" advTm="1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43114</TotalTime>
  <Words>576</Words>
  <Application>Microsoft Office PowerPoint</Application>
  <PresentationFormat>Diavoorstelling (4:3)</PresentationFormat>
  <Paragraphs>64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Georgia</vt:lpstr>
      <vt:lpstr>Trebuchet MS</vt:lpstr>
      <vt:lpstr>Slipstream</vt:lpstr>
      <vt:lpstr>Alleen maar omdat we het altijd zo gedaan hebben? </vt:lpstr>
      <vt:lpstr>De eerste beschaving met een soort sanitatie en rioolsysteem was het “Indus Valley Volk” </vt:lpstr>
      <vt:lpstr>PowerPoint-presentatie</vt:lpstr>
      <vt:lpstr>PowerPoint-presentatie</vt:lpstr>
      <vt:lpstr>PowerPoint-presentatie</vt:lpstr>
      <vt:lpstr>PowerPoint-presentatie</vt:lpstr>
      <vt:lpstr>Alleen maar omdat we het altijd zo gedaan hebben? 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Rioolwaterzuivering (rwzi)</dc:title>
  <dc:creator>beheerder</dc:creator>
  <cp:lastModifiedBy>paul de lange</cp:lastModifiedBy>
  <cp:revision>132</cp:revision>
  <cp:lastPrinted>2015-11-05T16:02:08Z</cp:lastPrinted>
  <dcterms:created xsi:type="dcterms:W3CDTF">2014-06-24T12:01:04Z</dcterms:created>
  <dcterms:modified xsi:type="dcterms:W3CDTF">2020-08-26T18:07:32Z</dcterms:modified>
</cp:coreProperties>
</file>