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8" r:id="rId2"/>
    <p:sldId id="291" r:id="rId3"/>
    <p:sldId id="290" r:id="rId4"/>
    <p:sldId id="292" r:id="rId5"/>
    <p:sldId id="293" r:id="rId6"/>
    <p:sldId id="294" r:id="rId7"/>
    <p:sldId id="27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5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D"/>
    <a:srgbClr val="00A6CE"/>
    <a:srgbClr val="EBF7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 autoAdjust="0"/>
    <p:restoredTop sz="94660"/>
  </p:normalViewPr>
  <p:slideViewPr>
    <p:cSldViewPr showGuides="1">
      <p:cViewPr varScale="1">
        <p:scale>
          <a:sx n="35" d="100"/>
          <a:sy n="35" d="100"/>
        </p:scale>
        <p:origin x="1020" y="48"/>
      </p:cViewPr>
      <p:guideLst>
        <p:guide orient="horz" pos="2160"/>
        <p:guide pos="3840"/>
        <p:guide pos="325"/>
        <p:guide pos="7355"/>
        <p:guide orient="horz" pos="754"/>
        <p:guide orient="horz" pos="3997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4E075-8110-4812-A3DB-424627FAC650}" type="datetimeFigureOut">
              <a:rPr lang="nl-NL" smtClean="0"/>
              <a:t>23-3-2021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A964-4F95-4AAE-8A67-03B91CE0B0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6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16EBC0B-03D1-4ADE-BB2E-12416566F2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304" y="2949535"/>
            <a:ext cx="5628903" cy="4391065"/>
          </a:xfrm>
          <a:custGeom>
            <a:avLst/>
            <a:gdLst>
              <a:gd name="connsiteX0" fmla="*/ 4097945 w 5580063"/>
              <a:gd name="connsiteY0" fmla="*/ 0 h 4352965"/>
              <a:gd name="connsiteX1" fmla="*/ 5580063 w 5580063"/>
              <a:gd name="connsiteY1" fmla="*/ 1482120 h 4352965"/>
              <a:gd name="connsiteX2" fmla="*/ 4926611 w 5580063"/>
              <a:gd name="connsiteY2" fmla="*/ 2711117 h 4352965"/>
              <a:gd name="connsiteX3" fmla="*/ 4911194 w 5580063"/>
              <a:gd name="connsiteY3" fmla="*/ 2720483 h 4352965"/>
              <a:gd name="connsiteX4" fmla="*/ 4960574 w 5580063"/>
              <a:gd name="connsiteY4" fmla="*/ 2912527 h 4352965"/>
              <a:gd name="connsiteX5" fmla="*/ 5011482 w 5580063"/>
              <a:gd name="connsiteY5" fmla="*/ 3417522 h 4352965"/>
              <a:gd name="connsiteX6" fmla="*/ 4998545 w 5580063"/>
              <a:gd name="connsiteY6" fmla="*/ 3673720 h 4352965"/>
              <a:gd name="connsiteX7" fmla="*/ 4964657 w 5580063"/>
              <a:gd name="connsiteY7" fmla="*/ 3895765 h 4352965"/>
              <a:gd name="connsiteX8" fmla="*/ 3247231 w 5580063"/>
              <a:gd name="connsiteY8" fmla="*/ 3895765 h 4352965"/>
              <a:gd name="connsiteX9" fmla="*/ 2790031 w 5580063"/>
              <a:gd name="connsiteY9" fmla="*/ 4352965 h 4352965"/>
              <a:gd name="connsiteX10" fmla="*/ 2332831 w 5580063"/>
              <a:gd name="connsiteY10" fmla="*/ 3895765 h 4352965"/>
              <a:gd name="connsiteX11" fmla="*/ 46825 w 5580063"/>
              <a:gd name="connsiteY11" fmla="*/ 3895765 h 4352965"/>
              <a:gd name="connsiteX12" fmla="*/ 12937 w 5580063"/>
              <a:gd name="connsiteY12" fmla="*/ 3673720 h 4352965"/>
              <a:gd name="connsiteX13" fmla="*/ 0 w 5580063"/>
              <a:gd name="connsiteY13" fmla="*/ 3417522 h 4352965"/>
              <a:gd name="connsiteX14" fmla="*/ 2505741 w 5580063"/>
              <a:gd name="connsiteY14" fmla="*/ 911780 h 4352965"/>
              <a:gd name="connsiteX15" fmla="*/ 2725826 w 5580063"/>
              <a:gd name="connsiteY15" fmla="*/ 922894 h 4352965"/>
              <a:gd name="connsiteX16" fmla="*/ 2732297 w 5580063"/>
              <a:gd name="connsiteY16" fmla="*/ 905212 h 4352965"/>
              <a:gd name="connsiteX17" fmla="*/ 4097945 w 5580063"/>
              <a:gd name="connsiteY17" fmla="*/ 0 h 43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0063" h="4352965">
                <a:moveTo>
                  <a:pt x="4097945" y="0"/>
                </a:moveTo>
                <a:cubicBezTo>
                  <a:pt x="4916496" y="0"/>
                  <a:pt x="5580063" y="663568"/>
                  <a:pt x="5580063" y="1482120"/>
                </a:cubicBezTo>
                <a:cubicBezTo>
                  <a:pt x="5580063" y="1993715"/>
                  <a:pt x="5320857" y="2444769"/>
                  <a:pt x="4926611" y="2711117"/>
                </a:cubicBezTo>
                <a:lnTo>
                  <a:pt x="4911194" y="2720483"/>
                </a:lnTo>
                <a:lnTo>
                  <a:pt x="4960574" y="2912527"/>
                </a:lnTo>
                <a:cubicBezTo>
                  <a:pt x="4993953" y="3075645"/>
                  <a:pt x="5011482" y="3244536"/>
                  <a:pt x="5011482" y="3417522"/>
                </a:cubicBezTo>
                <a:cubicBezTo>
                  <a:pt x="5011482" y="3504015"/>
                  <a:pt x="5007100" y="3589484"/>
                  <a:pt x="4998545" y="3673720"/>
                </a:cubicBezTo>
                <a:lnTo>
                  <a:pt x="4964657" y="3895765"/>
                </a:lnTo>
                <a:lnTo>
                  <a:pt x="3247231" y="3895765"/>
                </a:lnTo>
                <a:cubicBezTo>
                  <a:pt x="3247231" y="4148270"/>
                  <a:pt x="3042536" y="4352965"/>
                  <a:pt x="2790031" y="4352965"/>
                </a:cubicBezTo>
                <a:cubicBezTo>
                  <a:pt x="2537526" y="4352965"/>
                  <a:pt x="2332831" y="4148270"/>
                  <a:pt x="2332831" y="3895765"/>
                </a:cubicBezTo>
                <a:lnTo>
                  <a:pt x="46825" y="3895765"/>
                </a:lnTo>
                <a:lnTo>
                  <a:pt x="12937" y="3673720"/>
                </a:lnTo>
                <a:cubicBezTo>
                  <a:pt x="4383" y="3589484"/>
                  <a:pt x="0" y="3504015"/>
                  <a:pt x="0" y="3417522"/>
                </a:cubicBezTo>
                <a:cubicBezTo>
                  <a:pt x="0" y="2033639"/>
                  <a:pt x="1121859" y="911780"/>
                  <a:pt x="2505741" y="911780"/>
                </a:cubicBezTo>
                <a:lnTo>
                  <a:pt x="2725826" y="922894"/>
                </a:lnTo>
                <a:lnTo>
                  <a:pt x="2732297" y="905212"/>
                </a:lnTo>
                <a:cubicBezTo>
                  <a:pt x="2957296" y="373257"/>
                  <a:pt x="3484031" y="0"/>
                  <a:pt x="4097945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achtergrond blauw">
            <a:extLst>
              <a:ext uri="{FF2B5EF4-FFF2-40B4-BE49-F238E27FC236}">
                <a16:creationId xmlns:a16="http://schemas.microsoft.com/office/drawing/2014/main" id="{E91FED6E-34AE-450E-9ECD-2CD72183F71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16000" y="-18000"/>
            <a:ext cx="12224000" cy="687600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266A96C-F0A0-4CF4-B383-0E2F02BB8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2" y="1214727"/>
            <a:ext cx="6135255" cy="1655762"/>
          </a:xfrm>
        </p:spPr>
        <p:txBody>
          <a:bodyPr anchor="b">
            <a:normAutofit/>
          </a:bodyPr>
          <a:lstStyle>
            <a:lvl1pPr algn="l">
              <a:defRPr sz="3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3CA93855-5F41-465F-B066-CBEDF3768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72" y="3178825"/>
            <a:ext cx="4558146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C497853D-6211-4A42-B8F6-4FF3C12898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163" y="1523063"/>
            <a:ext cx="494145" cy="50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5CA89129-4215-4B63-AA6F-838C217AF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6641" y="2742776"/>
            <a:ext cx="371897" cy="406009"/>
          </a:xfrm>
        </p:spPr>
        <p:txBody>
          <a:bodyPr wrap="none">
            <a:noAutofit/>
          </a:bodyPr>
          <a:lstStyle>
            <a:lvl1pPr algn="ctr">
              <a:defRPr lang="nl-NL" sz="2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00</a:t>
            </a: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6B48D9F0-5230-4933-918F-E8C6A78EA5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6334" y="3117943"/>
            <a:ext cx="272510" cy="187424"/>
          </a:xfrm>
        </p:spPr>
        <p:txBody>
          <a:bodyPr wrap="none">
            <a:noAutofit/>
          </a:bodyPr>
          <a:lstStyle>
            <a:lvl1pPr algn="ctr">
              <a:defRPr lang="nl-NL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jaar</a:t>
            </a:r>
          </a:p>
        </p:txBody>
      </p:sp>
    </p:spTree>
    <p:extLst>
      <p:ext uri="{BB962C8B-B14F-4D97-AF65-F5344CB8AC3E}">
        <p14:creationId xmlns:p14="http://schemas.microsoft.com/office/powerpoint/2010/main" val="38079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  <p15:guide id="3" pos="526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762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6F24FD-D684-482D-96D4-95683B565C5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28998" y="1209675"/>
            <a:ext cx="5422533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15E431-8141-4181-BAE7-F6575A973C0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40463" y="1196975"/>
            <a:ext cx="5422539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3775B89-883A-4E69-A4FF-BB8B7950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3429000"/>
            <a:ext cx="5435599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5B54DBC-FD8F-474C-8EA3-493A9D8C5459}"/>
              </a:ext>
            </a:extLst>
          </p:cNvPr>
          <p:cNvSpPr>
            <a:spLocks noGrp="1"/>
          </p:cNvSpPr>
          <p:nvPr>
            <p:ph idx="83"/>
          </p:nvPr>
        </p:nvSpPr>
        <p:spPr>
          <a:xfrm>
            <a:off x="6240464" y="3429000"/>
            <a:ext cx="5435599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F1246A-D05B-41C4-A53B-77A929800099}"/>
              </a:ext>
            </a:extLst>
          </p:cNvPr>
          <p:cNvSpPr>
            <a:spLocks noGrp="1"/>
          </p:cNvSpPr>
          <p:nvPr>
            <p:ph type="dt" sz="half" idx="84"/>
          </p:nvPr>
        </p:nvSpPr>
        <p:spPr/>
        <p:txBody>
          <a:bodyPr/>
          <a:lstStyle/>
          <a:p>
            <a:fld id="{044DF366-D1E8-479D-92D5-01479993F41A}" type="datetime4">
              <a:rPr lang="nl-NL" smtClean="0"/>
              <a:t>23 maart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2EFF89-F30D-4573-BCB7-1627979516F9}"/>
              </a:ext>
            </a:extLst>
          </p:cNvPr>
          <p:cNvSpPr>
            <a:spLocks noGrp="1"/>
          </p:cNvSpPr>
          <p:nvPr>
            <p:ph type="ftr" sz="quarter" idx="8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91AAA5-BE28-4E46-BEA5-8E850DD5194C}"/>
              </a:ext>
            </a:extLst>
          </p:cNvPr>
          <p:cNvSpPr>
            <a:spLocks noGrp="1"/>
          </p:cNvSpPr>
          <p:nvPr>
            <p:ph type="sldNum" sz="quarter" idx="8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6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6F24FD-D684-482D-96D4-95683B565C5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28998" y="1209675"/>
            <a:ext cx="3313447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4DB62B7-D2C8-4B16-872B-3004F14C9613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4439275" y="1196975"/>
            <a:ext cx="3313447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15E431-8141-4181-BAE7-F6575A973C0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8349555" y="1196975"/>
            <a:ext cx="3313447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74B37AB-17E9-469F-8307-0A975F87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97" y="3429000"/>
            <a:ext cx="3313443" cy="2916238"/>
          </a:xfrm>
        </p:spPr>
        <p:txBody>
          <a:bodyPr/>
          <a:lstStyle>
            <a:lvl2pPr marL="222250" indent="-22225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6A24AE-F057-4A9A-B83F-CD79DB1399A3}"/>
              </a:ext>
            </a:extLst>
          </p:cNvPr>
          <p:cNvSpPr>
            <a:spLocks noGrp="1"/>
          </p:cNvSpPr>
          <p:nvPr>
            <p:ph idx="84"/>
          </p:nvPr>
        </p:nvSpPr>
        <p:spPr>
          <a:xfrm>
            <a:off x="4439274" y="3429000"/>
            <a:ext cx="3313448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FBC4708-0C70-4531-BA77-9698E0C19FC8}"/>
              </a:ext>
            </a:extLst>
          </p:cNvPr>
          <p:cNvSpPr>
            <a:spLocks noGrp="1"/>
          </p:cNvSpPr>
          <p:nvPr>
            <p:ph idx="85"/>
          </p:nvPr>
        </p:nvSpPr>
        <p:spPr>
          <a:xfrm>
            <a:off x="8349554" y="3429000"/>
            <a:ext cx="3313447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9496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6F24FD-D684-482D-96D4-95683B565C5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28998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4DB62B7-D2C8-4B16-872B-3004F14C9613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3397490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15E431-8141-4181-BAE7-F6575A973C0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65982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4900E23-88CA-426C-9291-CDAA077B318F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134474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74B37AB-17E9-469F-8307-0A975F87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98" y="3429000"/>
            <a:ext cx="2540000" cy="2916238"/>
          </a:xfrm>
        </p:spPr>
        <p:txBody>
          <a:bodyPr/>
          <a:lstStyle>
            <a:lvl2pPr marL="222250" indent="-22225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6A24AE-F057-4A9A-B83F-CD79DB1399A3}"/>
              </a:ext>
            </a:extLst>
          </p:cNvPr>
          <p:cNvSpPr>
            <a:spLocks noGrp="1"/>
          </p:cNvSpPr>
          <p:nvPr>
            <p:ph idx="84"/>
          </p:nvPr>
        </p:nvSpPr>
        <p:spPr>
          <a:xfrm>
            <a:off x="3397490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FBC4708-0C70-4531-BA77-9698E0C19FC8}"/>
              </a:ext>
            </a:extLst>
          </p:cNvPr>
          <p:cNvSpPr>
            <a:spLocks noGrp="1"/>
          </p:cNvSpPr>
          <p:nvPr>
            <p:ph idx="85"/>
          </p:nvPr>
        </p:nvSpPr>
        <p:spPr>
          <a:xfrm>
            <a:off x="6265982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C9421BD-B36F-4721-B669-B8132A3010D6}"/>
              </a:ext>
            </a:extLst>
          </p:cNvPr>
          <p:cNvSpPr>
            <a:spLocks noGrp="1"/>
          </p:cNvSpPr>
          <p:nvPr>
            <p:ph idx="86"/>
          </p:nvPr>
        </p:nvSpPr>
        <p:spPr>
          <a:xfrm>
            <a:off x="9134474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50AE61-947E-4507-A7D5-8BD2040178B5}"/>
              </a:ext>
            </a:extLst>
          </p:cNvPr>
          <p:cNvSpPr>
            <a:spLocks noGrp="1"/>
          </p:cNvSpPr>
          <p:nvPr>
            <p:ph type="dt" sz="half" idx="87"/>
          </p:nvPr>
        </p:nvSpPr>
        <p:spPr/>
        <p:txBody>
          <a:bodyPr/>
          <a:lstStyle/>
          <a:p>
            <a:fld id="{130BF2BA-425D-4FD1-B26F-F00182556D81}" type="datetime4">
              <a:rPr lang="nl-NL" smtClean="0"/>
              <a:t>23 maart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EA8DC-92EA-4CA2-AE15-CD41020B130B}"/>
              </a:ext>
            </a:extLst>
          </p:cNvPr>
          <p:cNvSpPr>
            <a:spLocks noGrp="1"/>
          </p:cNvSpPr>
          <p:nvPr>
            <p:ph type="ftr" sz="quarter" idx="88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4F309F-1C1D-42B3-951C-8ECB3BB4B42A}"/>
              </a:ext>
            </a:extLst>
          </p:cNvPr>
          <p:cNvSpPr>
            <a:spLocks noGrp="1"/>
          </p:cNvSpPr>
          <p:nvPr>
            <p:ph type="sldNum" sz="quarter" idx="89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1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03325"/>
            <a:ext cx="3827462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93FF5B2-2FC0-4BB3-B56C-4839187464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56039" y="1203638"/>
            <a:ext cx="7820023" cy="5141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23D61-EC7D-4E7C-9449-A26C679860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6B4023-939C-445E-80D7-8C926D498C0D}" type="datetime4">
              <a:rPr lang="nl-NL" smtClean="0"/>
              <a:t>23 maart 2021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CE9E357-3E10-4E31-B129-BEEF69DA2C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C46BD6-DBE8-43FD-9459-8A221F92BC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0" name="Graphic 11">
            <a:extLst>
              <a:ext uri="{FF2B5EF4-FFF2-40B4-BE49-F238E27FC236}">
                <a16:creationId xmlns:a16="http://schemas.microsoft.com/office/drawing/2014/main" id="{2A95643E-DA6C-495A-9EA2-C77BD6939CDF}"/>
              </a:ext>
            </a:extLst>
          </p:cNvPr>
          <p:cNvGrpSpPr/>
          <p:nvPr userDrawn="1"/>
        </p:nvGrpSpPr>
        <p:grpSpPr>
          <a:xfrm>
            <a:off x="11299029" y="136196"/>
            <a:ext cx="754063" cy="267671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6D3F0657-273B-41DA-8E0A-1E497F9512C6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2" name="Graphic 11">
              <a:extLst>
                <a:ext uri="{FF2B5EF4-FFF2-40B4-BE49-F238E27FC236}">
                  <a16:creationId xmlns:a16="http://schemas.microsoft.com/office/drawing/2014/main" id="{4CE93704-CC03-4DB9-B085-704520D40069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6ACE178F-DF5B-4AC2-A59E-B32C62F364C7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6F9173F8-F625-424D-B5AC-C1009618C45D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679613E3-C991-4047-87E5-720B600A5C79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3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CA962-3BCB-40DB-B656-C891D3E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1418D5-F9E6-4F8F-9666-17DCE7B2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1417-F979-4754-B1DB-BD755CD9D4EA}" type="datetime4">
              <a:rPr lang="nl-NL" smtClean="0"/>
              <a:t>23 maart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7B4657-0BAA-4C7C-A959-23D7970C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11ACFA-15D1-4CED-8EA1-6EAD7444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6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9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1">
            <a:extLst>
              <a:ext uri="{FF2B5EF4-FFF2-40B4-BE49-F238E27FC236}">
                <a16:creationId xmlns:a16="http://schemas.microsoft.com/office/drawing/2014/main" id="{D0BCABDC-E296-4847-A20D-6336AFBD42E4}"/>
              </a:ext>
            </a:extLst>
          </p:cNvPr>
          <p:cNvGrpSpPr/>
          <p:nvPr userDrawn="1"/>
        </p:nvGrpSpPr>
        <p:grpSpPr>
          <a:xfrm>
            <a:off x="4768454" y="2957759"/>
            <a:ext cx="2655092" cy="942482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AF1E611B-179E-4D86-9B51-6AC92E90E55E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" name="Graphic 11">
              <a:extLst>
                <a:ext uri="{FF2B5EF4-FFF2-40B4-BE49-F238E27FC236}">
                  <a16:creationId xmlns:a16="http://schemas.microsoft.com/office/drawing/2014/main" id="{927D5E16-42A3-47C4-8D11-93C437B77D03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0429385D-03DD-4D2D-8AE7-2AF2EF8A122B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22A0A105-9B4B-4358-9A1C-8CA6450939C3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" name="Vrije vorm: vorm 7">
                <a:extLst>
                  <a:ext uri="{FF2B5EF4-FFF2-40B4-BE49-F238E27FC236}">
                    <a16:creationId xmlns:a16="http://schemas.microsoft.com/office/drawing/2014/main" id="{B4937539-DD56-4539-B157-881D218B2F4A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BF7CE90-D5EA-43A4-A144-8ABD50A23C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304" y="2949535"/>
            <a:ext cx="5628903" cy="4391065"/>
          </a:xfrm>
          <a:custGeom>
            <a:avLst/>
            <a:gdLst>
              <a:gd name="connsiteX0" fmla="*/ 4097945 w 5580063"/>
              <a:gd name="connsiteY0" fmla="*/ 0 h 4352965"/>
              <a:gd name="connsiteX1" fmla="*/ 5580063 w 5580063"/>
              <a:gd name="connsiteY1" fmla="*/ 1482120 h 4352965"/>
              <a:gd name="connsiteX2" fmla="*/ 4926611 w 5580063"/>
              <a:gd name="connsiteY2" fmla="*/ 2711117 h 4352965"/>
              <a:gd name="connsiteX3" fmla="*/ 4911194 w 5580063"/>
              <a:gd name="connsiteY3" fmla="*/ 2720483 h 4352965"/>
              <a:gd name="connsiteX4" fmla="*/ 4960574 w 5580063"/>
              <a:gd name="connsiteY4" fmla="*/ 2912527 h 4352965"/>
              <a:gd name="connsiteX5" fmla="*/ 5011482 w 5580063"/>
              <a:gd name="connsiteY5" fmla="*/ 3417522 h 4352965"/>
              <a:gd name="connsiteX6" fmla="*/ 4998545 w 5580063"/>
              <a:gd name="connsiteY6" fmla="*/ 3673720 h 4352965"/>
              <a:gd name="connsiteX7" fmla="*/ 4964657 w 5580063"/>
              <a:gd name="connsiteY7" fmla="*/ 3895765 h 4352965"/>
              <a:gd name="connsiteX8" fmla="*/ 3247231 w 5580063"/>
              <a:gd name="connsiteY8" fmla="*/ 3895765 h 4352965"/>
              <a:gd name="connsiteX9" fmla="*/ 2790031 w 5580063"/>
              <a:gd name="connsiteY9" fmla="*/ 4352965 h 4352965"/>
              <a:gd name="connsiteX10" fmla="*/ 2332831 w 5580063"/>
              <a:gd name="connsiteY10" fmla="*/ 3895765 h 4352965"/>
              <a:gd name="connsiteX11" fmla="*/ 46825 w 5580063"/>
              <a:gd name="connsiteY11" fmla="*/ 3895765 h 4352965"/>
              <a:gd name="connsiteX12" fmla="*/ 12937 w 5580063"/>
              <a:gd name="connsiteY12" fmla="*/ 3673720 h 4352965"/>
              <a:gd name="connsiteX13" fmla="*/ 0 w 5580063"/>
              <a:gd name="connsiteY13" fmla="*/ 3417522 h 4352965"/>
              <a:gd name="connsiteX14" fmla="*/ 2505741 w 5580063"/>
              <a:gd name="connsiteY14" fmla="*/ 911780 h 4352965"/>
              <a:gd name="connsiteX15" fmla="*/ 2725826 w 5580063"/>
              <a:gd name="connsiteY15" fmla="*/ 922894 h 4352965"/>
              <a:gd name="connsiteX16" fmla="*/ 2732297 w 5580063"/>
              <a:gd name="connsiteY16" fmla="*/ 905212 h 4352965"/>
              <a:gd name="connsiteX17" fmla="*/ 4097945 w 5580063"/>
              <a:gd name="connsiteY17" fmla="*/ 0 h 43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0063" h="4352965">
                <a:moveTo>
                  <a:pt x="4097945" y="0"/>
                </a:moveTo>
                <a:cubicBezTo>
                  <a:pt x="4916496" y="0"/>
                  <a:pt x="5580063" y="663568"/>
                  <a:pt x="5580063" y="1482120"/>
                </a:cubicBezTo>
                <a:cubicBezTo>
                  <a:pt x="5580063" y="1993715"/>
                  <a:pt x="5320857" y="2444769"/>
                  <a:pt x="4926611" y="2711117"/>
                </a:cubicBezTo>
                <a:lnTo>
                  <a:pt x="4911194" y="2720483"/>
                </a:lnTo>
                <a:lnTo>
                  <a:pt x="4960574" y="2912527"/>
                </a:lnTo>
                <a:cubicBezTo>
                  <a:pt x="4993953" y="3075645"/>
                  <a:pt x="5011482" y="3244536"/>
                  <a:pt x="5011482" y="3417522"/>
                </a:cubicBezTo>
                <a:cubicBezTo>
                  <a:pt x="5011482" y="3504015"/>
                  <a:pt x="5007100" y="3589484"/>
                  <a:pt x="4998545" y="3673720"/>
                </a:cubicBezTo>
                <a:lnTo>
                  <a:pt x="4964657" y="3895765"/>
                </a:lnTo>
                <a:lnTo>
                  <a:pt x="3247231" y="3895765"/>
                </a:lnTo>
                <a:cubicBezTo>
                  <a:pt x="3247231" y="4148270"/>
                  <a:pt x="3042536" y="4352965"/>
                  <a:pt x="2790031" y="4352965"/>
                </a:cubicBezTo>
                <a:cubicBezTo>
                  <a:pt x="2537526" y="4352965"/>
                  <a:pt x="2332831" y="4148270"/>
                  <a:pt x="2332831" y="3895765"/>
                </a:cubicBezTo>
                <a:lnTo>
                  <a:pt x="46825" y="3895765"/>
                </a:lnTo>
                <a:lnTo>
                  <a:pt x="12937" y="3673720"/>
                </a:lnTo>
                <a:cubicBezTo>
                  <a:pt x="4383" y="3589484"/>
                  <a:pt x="0" y="3504015"/>
                  <a:pt x="0" y="3417522"/>
                </a:cubicBezTo>
                <a:cubicBezTo>
                  <a:pt x="0" y="2033639"/>
                  <a:pt x="1121859" y="911780"/>
                  <a:pt x="2505741" y="911780"/>
                </a:cubicBezTo>
                <a:lnTo>
                  <a:pt x="2725826" y="922894"/>
                </a:lnTo>
                <a:lnTo>
                  <a:pt x="2732297" y="905212"/>
                </a:lnTo>
                <a:cubicBezTo>
                  <a:pt x="2957296" y="373257"/>
                  <a:pt x="3484031" y="0"/>
                  <a:pt x="4097945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achtergrond blauw">
            <a:extLst>
              <a:ext uri="{FF2B5EF4-FFF2-40B4-BE49-F238E27FC236}">
                <a16:creationId xmlns:a16="http://schemas.microsoft.com/office/drawing/2014/main" id="{E91FED6E-34AE-450E-9ECD-2CD72183F71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16000" y="-18000"/>
            <a:ext cx="12224000" cy="687600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C8AFB7E-7CBB-4B35-8C0E-6D9301F40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2" y="1214727"/>
            <a:ext cx="6135255" cy="1655762"/>
          </a:xfrm>
        </p:spPr>
        <p:txBody>
          <a:bodyPr anchor="b">
            <a:normAutofit/>
          </a:bodyPr>
          <a:lstStyle>
            <a:lvl1pPr algn="l">
              <a:defRPr sz="34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DC16A4B2-2F6E-4315-9A04-8BA3A60D7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72" y="3178825"/>
            <a:ext cx="4558146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DA793485-01B3-4F80-946C-1760743EA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163" y="1523063"/>
            <a:ext cx="494145" cy="50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35011D-3AC9-4CB9-B4F7-397F31BFB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6641" y="2742776"/>
            <a:ext cx="371897" cy="406009"/>
          </a:xfrm>
        </p:spPr>
        <p:txBody>
          <a:bodyPr wrap="none">
            <a:noAutofit/>
          </a:bodyPr>
          <a:lstStyle>
            <a:lvl1pPr algn="ctr"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00</a:t>
            </a:r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F1BCBCF5-0F06-4D64-90D6-C4290F86D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6334" y="3117943"/>
            <a:ext cx="272510" cy="187424"/>
          </a:xfrm>
        </p:spPr>
        <p:txBody>
          <a:bodyPr wrap="none">
            <a:noAutofit/>
          </a:bodyPr>
          <a:lstStyle>
            <a:lvl1pPr algn="ctr">
              <a:defRPr lang="nl-NL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jaar</a:t>
            </a:r>
          </a:p>
        </p:txBody>
      </p:sp>
    </p:spTree>
    <p:extLst>
      <p:ext uri="{BB962C8B-B14F-4D97-AF65-F5344CB8AC3E}">
        <p14:creationId xmlns:p14="http://schemas.microsoft.com/office/powerpoint/2010/main" val="35066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  <p15:guide id="3" pos="526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0BE93-317F-4926-BE22-2A62AA25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22250" indent="-22225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2FE4F-6790-42C2-8943-620AE17D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CF0-6044-42E6-967C-B0585A90D2DB}" type="datetime4">
              <a:rPr lang="nl-NL" smtClean="0"/>
              <a:t>23 maart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5ADDCD-A7D1-4279-B26B-874913AA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616349-8D24-42C6-8CCC-31F8B8D5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0BE93-317F-4926-BE22-2A62AA25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5508624" cy="5141600"/>
          </a:xfrm>
        </p:spPr>
        <p:txBody>
          <a:bodyPr/>
          <a:lstStyle>
            <a:lvl2pPr marL="222250" indent="-222250"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BF291E-6172-4B8B-BB62-2C897C8BDC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9" y="1203638"/>
            <a:ext cx="5508624" cy="5141600"/>
          </a:xfrm>
        </p:spPr>
        <p:txBody>
          <a:bodyPr/>
          <a:lstStyle>
            <a:lvl2pPr marL="222250" indent="-222250"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370270-0BFE-4793-ADC2-7C04DF6FCC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E209BF-0084-4157-B6FC-3972CC5B7F52}" type="datetime4">
              <a:rPr lang="nl-NL" smtClean="0"/>
              <a:t>23 maart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F7D07A-0E2D-4C69-8819-41FE3A5EF5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17CD36-3C7C-4B63-B0EE-DD87714C86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9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4538" y="1203325"/>
            <a:ext cx="3827462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63FDE8-F522-4D06-9BCF-24B6F7D1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7848599" cy="5141600"/>
          </a:xfrm>
        </p:spPr>
        <p:txBody>
          <a:bodyPr/>
          <a:lstStyle>
            <a:lvl2pPr marL="222250" indent="-22225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7FE632-6D49-4314-9ECA-5B0474C06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816E1D-FCC4-4C76-83B6-92166982464B}" type="datetime4">
              <a:rPr lang="nl-NL" smtClean="0"/>
              <a:t>23 maart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22553E-C08F-48BB-BA15-982FCA2F6C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A106F9-05BA-4A0D-84D7-5FE10B9458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3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03325"/>
            <a:ext cx="6096000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BABBDFD-5054-4C6F-A389-3C7EEC87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5580061" cy="5141600"/>
          </a:xfrm>
        </p:spPr>
        <p:txBody>
          <a:bodyPr/>
          <a:lstStyle>
            <a:lvl2pPr marL="222250" indent="-22225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908D71-9AA8-418D-A19D-9C8184F482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139C0C-16B6-4BC2-A7F4-C5F1F3078BF1}" type="datetime4">
              <a:rPr lang="nl-NL" smtClean="0"/>
              <a:t>23 maart 2021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D0D5E1F-0E28-4BBD-99DA-3B711A4F04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D50B94-FB4E-4ADC-9EB6-3774271862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6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2739" y="1203325"/>
            <a:ext cx="7849261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8A278C1-C0F4-4B16-A342-E7DF100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3826800" cy="5141600"/>
          </a:xfrm>
        </p:spPr>
        <p:txBody>
          <a:bodyPr/>
          <a:lstStyle>
            <a:lvl2pPr marL="222250" indent="-22225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F4538-1185-4D27-81E4-623336AA5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684962-B5D8-494C-9157-CE38E7241FF4}" type="datetime4">
              <a:rPr lang="nl-NL" smtClean="0"/>
              <a:t>23 maart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1FCCEE-7C24-4DB4-B60B-A26FE43B4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611BE2-22E8-4BD2-A6CD-B4CDEB8E2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7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203325"/>
            <a:ext cx="12192000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AB9FD4-E84D-4057-8377-151E67B90A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2DC71E-B022-4972-BDF9-8D8ECAB637C5}" type="datetime4">
              <a:rPr lang="nl-NL" smtClean="0"/>
              <a:t>23 maart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F43497-3A75-40EC-B7B5-F5A5CEE52C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0C17C8-DA46-45C7-A2BC-087DA8CC66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7" name="Graphic 11">
            <a:extLst>
              <a:ext uri="{FF2B5EF4-FFF2-40B4-BE49-F238E27FC236}">
                <a16:creationId xmlns:a16="http://schemas.microsoft.com/office/drawing/2014/main" id="{F2327DF3-37B0-4332-9417-6FC4961BE2C1}"/>
              </a:ext>
            </a:extLst>
          </p:cNvPr>
          <p:cNvGrpSpPr/>
          <p:nvPr userDrawn="1"/>
        </p:nvGrpSpPr>
        <p:grpSpPr>
          <a:xfrm>
            <a:off x="11299029" y="136196"/>
            <a:ext cx="754063" cy="267671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E5796F28-038C-445B-ABDB-CE8CE91B7BB8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0" name="Graphic 11">
              <a:extLst>
                <a:ext uri="{FF2B5EF4-FFF2-40B4-BE49-F238E27FC236}">
                  <a16:creationId xmlns:a16="http://schemas.microsoft.com/office/drawing/2014/main" id="{47AFF93A-ADA9-4E37-AE30-6529D766CC6B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D088E7A2-8351-4D14-B825-1E350981459F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C6A2CA74-A7E5-4BF0-B9F7-DF029D52E321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4FA2AB0D-4C78-4F9B-B944-B926C74B22D3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8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(X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3452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E54FB9-4F52-4B59-9D11-B9046D34C5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F500B8-6A02-4CA4-B75C-91E708953A34}" type="datetime4">
              <a:rPr lang="nl-NL" smtClean="0"/>
              <a:t>23 maart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FE879C-5AFD-49F2-A46B-70882A01BD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5AC92D-71B2-4A9E-8B1C-279D9DB9C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9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71D9475-3761-4E23-8841-43533A499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10354"/>
            <a:ext cx="4761781" cy="164764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9A796F-A0CE-457F-8313-2B7F3F3B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6526"/>
            <a:ext cx="11160123" cy="9528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D95BFC-C33B-41B4-AF5B-6A956768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203638"/>
            <a:ext cx="11160124" cy="514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  <a:p>
            <a:pPr lvl="4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F9B89B-FA52-4402-BEDD-5AFEE9A7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666" y="6419850"/>
            <a:ext cx="16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40B4FC-D50A-4161-9C71-010F71F879D8}" type="datetime4">
              <a:rPr lang="nl-NL" smtClean="0"/>
              <a:pPr/>
              <a:t>23 maart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29C6B-0F07-40BD-9A97-27E870B73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1272" y="6419850"/>
            <a:ext cx="4932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B59542-018B-475B-9C4E-26D0772B0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028" y="6419850"/>
            <a:ext cx="83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9C8A9683-BDBD-4689-9D54-E65A685CC456}"/>
              </a:ext>
            </a:extLst>
          </p:cNvPr>
          <p:cNvGrpSpPr/>
          <p:nvPr/>
        </p:nvGrpSpPr>
        <p:grpSpPr>
          <a:xfrm>
            <a:off x="11299029" y="136196"/>
            <a:ext cx="754063" cy="267671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C4A8157-F2BF-43A2-9C93-E721545D541E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9C8A9683-BDBD-4689-9D54-E65A685CC456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0C7356B9-165D-48EF-AEDC-BCB47C02C156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FAC7E17-024E-4759-807A-550C68EE7E94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726E7900-AD88-4937-81D8-8FB95AA197C5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46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50" r:id="rId3"/>
    <p:sldLayoutId id="2147483665" r:id="rId4"/>
    <p:sldLayoutId id="2147483662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74" r:id="rId12"/>
    <p:sldLayoutId id="2147483664" r:id="rId13"/>
    <p:sldLayoutId id="2147483663" r:id="rId14"/>
    <p:sldLayoutId id="2147483654" r:id="rId15"/>
    <p:sldLayoutId id="214748365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2730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0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001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0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906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0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Tijdelijke aanduiding voor afbeelding 73" descr="Afbeelding met water, donker, blauw, licht&#10;&#10;Automatisch gegenereerde beschrijving">
            <a:extLst>
              <a:ext uri="{FF2B5EF4-FFF2-40B4-BE49-F238E27FC236}">
                <a16:creationId xmlns:a16="http://schemas.microsoft.com/office/drawing/2014/main" id="{9FA84265-8A92-4360-AEAB-32D3FAACD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13944"/>
          <a:stretch>
            <a:fillRect/>
          </a:stretch>
        </p:blipFill>
        <p:spPr/>
      </p:pic>
      <p:sp>
        <p:nvSpPr>
          <p:cNvPr id="78" name="Tijdelijke aanduiding voor tekst 77">
            <a:extLst>
              <a:ext uri="{FF2B5EF4-FFF2-40B4-BE49-F238E27FC236}">
                <a16:creationId xmlns:a16="http://schemas.microsoft.com/office/drawing/2014/main" id="{8F4E487E-008F-4AF5-8A77-56A7F5B4A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Samenwekring</a:t>
            </a:r>
            <a:r>
              <a:rPr lang="nl-NL" dirty="0"/>
              <a:t> </a:t>
            </a:r>
          </a:p>
        </p:txBody>
      </p:sp>
      <p:sp>
        <p:nvSpPr>
          <p:cNvPr id="76" name="Titel 75">
            <a:extLst>
              <a:ext uri="{FF2B5EF4-FFF2-40B4-BE49-F238E27FC236}">
                <a16:creationId xmlns:a16="http://schemas.microsoft.com/office/drawing/2014/main" id="{5551D3C1-EFD8-4D3E-A1FD-1A28AFC90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Superkritisch vergassen Samenwerking SCW/HHNK</a:t>
            </a:r>
          </a:p>
        </p:txBody>
      </p:sp>
      <p:sp>
        <p:nvSpPr>
          <p:cNvPr id="77" name="Ondertitel 76">
            <a:extLst>
              <a:ext uri="{FF2B5EF4-FFF2-40B4-BE49-F238E27FC236}">
                <a16:creationId xmlns:a16="http://schemas.microsoft.com/office/drawing/2014/main" id="{DB2C8AE5-3428-4BC3-83C6-629F9104E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George Zoutberg</a:t>
            </a:r>
          </a:p>
        </p:txBody>
      </p:sp>
      <p:sp>
        <p:nvSpPr>
          <p:cNvPr id="79" name="Tijdelijke aanduiding voor tekst 78">
            <a:extLst>
              <a:ext uri="{FF2B5EF4-FFF2-40B4-BE49-F238E27FC236}">
                <a16:creationId xmlns:a16="http://schemas.microsoft.com/office/drawing/2014/main" id="{53A484EA-80F8-4D84-99A0-8F925D825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0" name="Tijdelijke aanduiding voor tekst 79">
            <a:extLst>
              <a:ext uri="{FF2B5EF4-FFF2-40B4-BE49-F238E27FC236}">
                <a16:creationId xmlns:a16="http://schemas.microsoft.com/office/drawing/2014/main" id="{4121CA70-F69B-4C80-8F9F-8672526AFE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03</a:t>
            </a:r>
          </a:p>
        </p:txBody>
      </p:sp>
      <p:sp>
        <p:nvSpPr>
          <p:cNvPr id="81" name="Tijdelijke aanduiding voor tekst 80">
            <a:extLst>
              <a:ext uri="{FF2B5EF4-FFF2-40B4-BE49-F238E27FC236}">
                <a16:creationId xmlns:a16="http://schemas.microsoft.com/office/drawing/2014/main" id="{41E8C3DF-6459-43E8-AB7A-9FFB272BF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6820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6C9DF-4CA0-4007-B6CE-42046349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04C26-68EB-4893-A5A4-5FF8D99E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Betrokken waterschappen: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HHNK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Landelijk promoten ontwikkelingen SCW en kansen voor waterschappen uitdragen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Meedenken afvalwaterproblematiek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Initiëren </a:t>
            </a:r>
            <a:r>
              <a:rPr lang="nl-NL" sz="1800" dirty="0" err="1"/>
              <a:t>zuiverings</a:t>
            </a:r>
            <a:r>
              <a:rPr lang="nl-NL" sz="1800" dirty="0"/>
              <a:t> slibonderzoek met meerdere waterschappen</a:t>
            </a:r>
          </a:p>
          <a:p>
            <a:endParaRPr lang="nl-NL" sz="2000" dirty="0"/>
          </a:p>
          <a:p>
            <a:r>
              <a:rPr lang="nl-NL" sz="2000" dirty="0"/>
              <a:t>Betrokken partijen: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Gasunie</a:t>
            </a:r>
            <a:r>
              <a:rPr lang="nl-NL" sz="1800" dirty="0"/>
              <a:t> New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PGGM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GasTerra</a:t>
            </a:r>
            <a:endParaRPr lang="nl-NL" sz="18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75C28-AEC9-40BD-B6D9-2D0B9EA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CF0-6044-42E6-967C-B0585A90D2DB}" type="datetime4">
              <a:rPr lang="nl-NL" smtClean="0"/>
              <a:t>23 maart 2021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7C76F-002E-45A4-8F61-4E89173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126DA3-F676-C844-AD37-5C4D0EA16A17}"/>
              </a:ext>
            </a:extLst>
          </p:cNvPr>
          <p:cNvSpPr txBox="1"/>
          <p:nvPr/>
        </p:nvSpPr>
        <p:spPr>
          <a:xfrm>
            <a:off x="10488488" y="355737"/>
            <a:ext cx="2241533" cy="3140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 err="1"/>
              <a:t>slibwebinarserie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367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75C28-AEC9-40BD-B6D9-2D0B9EA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CF0-6044-42E6-967C-B0585A90D2DB}" type="datetime4">
              <a:rPr lang="nl-NL" smtClean="0"/>
              <a:t>23 maart 2021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7C76F-002E-45A4-8F61-4E89173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126DA3-F676-C844-AD37-5C4D0EA16A17}"/>
              </a:ext>
            </a:extLst>
          </p:cNvPr>
          <p:cNvSpPr txBox="1"/>
          <p:nvPr/>
        </p:nvSpPr>
        <p:spPr>
          <a:xfrm>
            <a:off x="10488488" y="355737"/>
            <a:ext cx="2241533" cy="3140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 err="1"/>
              <a:t>slibwebinarserie</a:t>
            </a:r>
            <a:endParaRPr lang="nl-NL" sz="1600" dirty="0"/>
          </a:p>
        </p:txBody>
      </p:sp>
      <p:sp>
        <p:nvSpPr>
          <p:cNvPr id="145" name="Titel 3">
            <a:extLst>
              <a:ext uri="{FF2B5EF4-FFF2-40B4-BE49-F238E27FC236}">
                <a16:creationId xmlns:a16="http://schemas.microsoft.com/office/drawing/2014/main" id="{8B9E813A-FB5D-476D-91AD-E72DD5E73C1E}"/>
              </a:ext>
            </a:extLst>
          </p:cNvPr>
          <p:cNvSpPr txBox="1">
            <a:spLocks/>
          </p:cNvSpPr>
          <p:nvPr/>
        </p:nvSpPr>
        <p:spPr>
          <a:xfrm>
            <a:off x="1810068" y="408754"/>
            <a:ext cx="8328025" cy="620768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Samenvatting Superkritisch Water Vergassen door SCW</a:t>
            </a:r>
          </a:p>
        </p:txBody>
      </p:sp>
      <p:sp>
        <p:nvSpPr>
          <p:cNvPr id="146" name="Rectangle 1">
            <a:extLst>
              <a:ext uri="{FF2B5EF4-FFF2-40B4-BE49-F238E27FC236}">
                <a16:creationId xmlns:a16="http://schemas.microsoft.com/office/drawing/2014/main" id="{D3D1AF78-9B32-4BAB-8697-912214815798}"/>
              </a:ext>
            </a:extLst>
          </p:cNvPr>
          <p:cNvSpPr/>
          <p:nvPr/>
        </p:nvSpPr>
        <p:spPr>
          <a:xfrm>
            <a:off x="2085202" y="1988779"/>
            <a:ext cx="7779156" cy="1326100"/>
          </a:xfrm>
          <a:prstGeom prst="rect">
            <a:avLst/>
          </a:prstGeom>
          <a:solidFill>
            <a:srgbClr val="FE8019">
              <a:lumMod val="60000"/>
              <a:lumOff val="40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7" name="Straight Connector 240">
            <a:extLst>
              <a:ext uri="{FF2B5EF4-FFF2-40B4-BE49-F238E27FC236}">
                <a16:creationId xmlns:a16="http://schemas.microsoft.com/office/drawing/2014/main" id="{26B00056-36E4-4A88-944F-8ABB3A6CEE7B}"/>
              </a:ext>
            </a:extLst>
          </p:cNvPr>
          <p:cNvCxnSpPr>
            <a:cxnSpLocks/>
          </p:cNvCxnSpPr>
          <p:nvPr/>
        </p:nvCxnSpPr>
        <p:spPr>
          <a:xfrm>
            <a:off x="3321250" y="3830773"/>
            <a:ext cx="1440000" cy="112685"/>
          </a:xfrm>
          <a:prstGeom prst="line">
            <a:avLst/>
          </a:prstGeom>
          <a:noFill/>
          <a:ln w="76200" cap="rnd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8" name="TextBox 26">
            <a:extLst>
              <a:ext uri="{FF2B5EF4-FFF2-40B4-BE49-F238E27FC236}">
                <a16:creationId xmlns:a16="http://schemas.microsoft.com/office/drawing/2014/main" id="{3B4BDFE2-9E1E-4EF3-8210-A45E75281A04}"/>
              </a:ext>
            </a:extLst>
          </p:cNvPr>
          <p:cNvSpPr txBox="1">
            <a:spLocks/>
          </p:cNvSpPr>
          <p:nvPr/>
        </p:nvSpPr>
        <p:spPr>
          <a:xfrm>
            <a:off x="2295406" y="2258806"/>
            <a:ext cx="137454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nl-NL" sz="1200" b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Verduurzaming van gas</a:t>
            </a:r>
          </a:p>
        </p:txBody>
      </p:sp>
      <p:sp>
        <p:nvSpPr>
          <p:cNvPr id="149" name="Tijdelijke aanduiding voor inhoud 5">
            <a:extLst>
              <a:ext uri="{FF2B5EF4-FFF2-40B4-BE49-F238E27FC236}">
                <a16:creationId xmlns:a16="http://schemas.microsoft.com/office/drawing/2014/main" id="{3D6280FA-DFF2-4AC7-9F22-33F62852A137}"/>
              </a:ext>
            </a:extLst>
          </p:cNvPr>
          <p:cNvSpPr txBox="1">
            <a:spLocks/>
          </p:cNvSpPr>
          <p:nvPr/>
        </p:nvSpPr>
        <p:spPr>
          <a:xfrm>
            <a:off x="2315205" y="3597573"/>
            <a:ext cx="1440000" cy="1785576"/>
          </a:xfrm>
          <a:prstGeom prst="rect">
            <a:avLst/>
          </a:prstGeom>
          <a:solidFill>
            <a:sysClr val="window" lastClr="FFFFFF">
              <a:lumMod val="95000"/>
              <a:alpha val="50196"/>
            </a:sysClr>
          </a:solidFill>
        </p:spPr>
        <p:txBody>
          <a:bodyPr lIns="72000" tIns="72000" rIns="72000" bIns="72000">
            <a:noAutofit/>
          </a:bodyPr>
          <a:lstStyle>
            <a:lvl1pPr marL="182563" indent="-1603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Font typeface="Arial" panose="020B0604020202020204" pitchFamily="34" charset="0"/>
              <a:buChar char="•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4524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SzPct val="100000"/>
              <a:buFontTx/>
              <a:buChar char="−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05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Groen Methaan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Groen Waterstof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Groen CO</a:t>
            </a:r>
            <a:r>
              <a:rPr kumimoji="0" lang="nl-NL" sz="1100" b="0" i="0" u="none" strike="noStrike" kern="1200" cap="none" spc="0" normalizeH="0" baseline="-25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2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50" name="TextBox 22">
            <a:extLst>
              <a:ext uri="{FF2B5EF4-FFF2-40B4-BE49-F238E27FC236}">
                <a16:creationId xmlns:a16="http://schemas.microsoft.com/office/drawing/2014/main" id="{10D97E68-B874-4F85-BA74-3914FD6401B3}"/>
              </a:ext>
            </a:extLst>
          </p:cNvPr>
          <p:cNvSpPr txBox="1">
            <a:spLocks/>
          </p:cNvSpPr>
          <p:nvPr/>
        </p:nvSpPr>
        <p:spPr>
          <a:xfrm>
            <a:off x="8468358" y="2265115"/>
            <a:ext cx="125087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nl-NL" sz="1200" b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CO</a:t>
            </a:r>
            <a:r>
              <a:rPr lang="nl-NL" sz="1200" b="1" baseline="-25000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2 </a:t>
            </a:r>
            <a:r>
              <a:rPr lang="nl-NL" sz="1200" b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CLEANUP</a:t>
            </a:r>
            <a:r>
              <a:rPr lang="nl-NL" sz="1000" b="1" baseline="40000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TM</a:t>
            </a:r>
            <a:endParaRPr lang="nl-NL" sz="1200" b="1" baseline="40000">
              <a:solidFill>
                <a:srgbClr val="1F497D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51" name="Tijdelijke aanduiding voor inhoud 5">
            <a:extLst>
              <a:ext uri="{FF2B5EF4-FFF2-40B4-BE49-F238E27FC236}">
                <a16:creationId xmlns:a16="http://schemas.microsoft.com/office/drawing/2014/main" id="{F8CE756B-BDAF-4189-BB74-6B950C51DC11}"/>
              </a:ext>
            </a:extLst>
          </p:cNvPr>
          <p:cNvSpPr txBox="1">
            <a:spLocks/>
          </p:cNvSpPr>
          <p:nvPr/>
        </p:nvSpPr>
        <p:spPr>
          <a:xfrm>
            <a:off x="8389138" y="3597573"/>
            <a:ext cx="1440000" cy="1785576"/>
          </a:xfrm>
          <a:prstGeom prst="rect">
            <a:avLst/>
          </a:prstGeom>
          <a:solidFill>
            <a:sysClr val="window" lastClr="FFFFFF">
              <a:lumMod val="95000"/>
              <a:alpha val="50196"/>
            </a:sysClr>
          </a:solidFill>
        </p:spPr>
        <p:txBody>
          <a:bodyPr lIns="72000" tIns="72000" rIns="72000" bIns="72000">
            <a:noAutofit/>
          </a:bodyPr>
          <a:lstStyle>
            <a:lvl1pPr marL="182563" indent="-1603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Font typeface="Arial" panose="020B0604020202020204" pitchFamily="34" charset="0"/>
              <a:buChar char="•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4524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SzPct val="100000"/>
              <a:buFontTx/>
              <a:buChar char="−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05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Zuivere (groen) CO</a:t>
            </a:r>
            <a:r>
              <a:rPr kumimoji="0" lang="nl-NL" sz="1100" b="0" i="0" u="none" strike="noStrike" kern="1200" cap="none" spc="0" normalizeH="0" baseline="-25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2</a:t>
            </a: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beschikbaar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Nieuw uitgangspunt voor CO</a:t>
            </a:r>
            <a:r>
              <a:rPr kumimoji="0" lang="nl-NL" sz="1100" b="0" i="0" u="none" strike="noStrike" kern="1200" cap="none" spc="0" normalizeH="0" baseline="-25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2</a:t>
            </a: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(her)gebruik</a:t>
            </a:r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E6D15A71-6B2B-4B4A-9CA1-A3C462F1D7F2}"/>
              </a:ext>
            </a:extLst>
          </p:cNvPr>
          <p:cNvSpPr txBox="1">
            <a:spLocks/>
          </p:cNvSpPr>
          <p:nvPr/>
        </p:nvSpPr>
        <p:spPr>
          <a:xfrm>
            <a:off x="5313867" y="2254542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200" b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Flexibel &amp; </a:t>
            </a:r>
            <a:r>
              <a:rPr lang="nl-NL" sz="1200" b="1" err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Future-proof</a:t>
            </a:r>
            <a:endParaRPr lang="nl-NL" sz="1200" b="1">
              <a:solidFill>
                <a:srgbClr val="1F497D"/>
              </a:solidFill>
              <a:latin typeface="Century Gothic" panose="020B05020202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53" name="Tijdelijke aanduiding voor inhoud 5">
            <a:extLst>
              <a:ext uri="{FF2B5EF4-FFF2-40B4-BE49-F238E27FC236}">
                <a16:creationId xmlns:a16="http://schemas.microsoft.com/office/drawing/2014/main" id="{B222FAED-A316-4D71-9835-C6302E456BC3}"/>
              </a:ext>
            </a:extLst>
          </p:cNvPr>
          <p:cNvSpPr txBox="1">
            <a:spLocks/>
          </p:cNvSpPr>
          <p:nvPr/>
        </p:nvSpPr>
        <p:spPr>
          <a:xfrm>
            <a:off x="5336024" y="3582542"/>
            <a:ext cx="1440000" cy="1785576"/>
          </a:xfrm>
          <a:prstGeom prst="rect">
            <a:avLst/>
          </a:prstGeom>
          <a:solidFill>
            <a:sysClr val="window" lastClr="FFFFFF">
              <a:lumMod val="95000"/>
              <a:alpha val="50196"/>
            </a:sysClr>
          </a:solidFill>
        </p:spPr>
        <p:txBody>
          <a:bodyPr lIns="72000" tIns="72000" rIns="0" bIns="72000">
            <a:noAutofit/>
          </a:bodyPr>
          <a:lstStyle>
            <a:lvl1pPr marL="182563" indent="-1603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Font typeface="Arial" panose="020B0604020202020204" pitchFamily="34" charset="0"/>
              <a:buChar char="•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4524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SzPct val="100000"/>
              <a:buFontTx/>
              <a:buChar char="−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05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Input variëteit: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E80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Bijna alle organische reststromen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Output variëteit: 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E80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Nu methaan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E801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Toekomst waterstof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54" name="TextBox 8">
            <a:extLst>
              <a:ext uri="{FF2B5EF4-FFF2-40B4-BE49-F238E27FC236}">
                <a16:creationId xmlns:a16="http://schemas.microsoft.com/office/drawing/2014/main" id="{5B948289-AA58-4474-96E4-0411D035F957}"/>
              </a:ext>
            </a:extLst>
          </p:cNvPr>
          <p:cNvSpPr txBox="1">
            <a:spLocks/>
          </p:cNvSpPr>
          <p:nvPr/>
        </p:nvSpPr>
        <p:spPr>
          <a:xfrm>
            <a:off x="3762225" y="2143393"/>
            <a:ext cx="1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200" b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Nieuwe grondstoffen ontsluiten</a:t>
            </a:r>
          </a:p>
        </p:txBody>
      </p:sp>
      <p:sp>
        <p:nvSpPr>
          <p:cNvPr id="155" name="Tijdelijke aanduiding voor inhoud 5">
            <a:extLst>
              <a:ext uri="{FF2B5EF4-FFF2-40B4-BE49-F238E27FC236}">
                <a16:creationId xmlns:a16="http://schemas.microsoft.com/office/drawing/2014/main" id="{6F53797D-4551-4FA4-97DF-076DBC5115E7}"/>
              </a:ext>
            </a:extLst>
          </p:cNvPr>
          <p:cNvSpPr txBox="1">
            <a:spLocks/>
          </p:cNvSpPr>
          <p:nvPr/>
        </p:nvSpPr>
        <p:spPr>
          <a:xfrm>
            <a:off x="3841761" y="3597573"/>
            <a:ext cx="1440000" cy="1785576"/>
          </a:xfrm>
          <a:prstGeom prst="rect">
            <a:avLst/>
          </a:prstGeom>
          <a:solidFill>
            <a:sysClr val="window" lastClr="FFFFFF">
              <a:lumMod val="95000"/>
              <a:alpha val="50196"/>
            </a:sysClr>
          </a:solidFill>
        </p:spPr>
        <p:txBody>
          <a:bodyPr lIns="72000" tIns="72000" rIns="72000" bIns="72000">
            <a:noAutofit/>
          </a:bodyPr>
          <a:lstStyle>
            <a:lvl1pPr marL="182563" indent="-1603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Font typeface="Arial" panose="020B0604020202020204" pitchFamily="34" charset="0"/>
              <a:buChar char="•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4524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SzPct val="100000"/>
              <a:buFontTx/>
              <a:buChar char="−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05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Natte organische stromen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Mixed stromen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Vervuilde stromen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56" name="TextBox 88">
            <a:extLst>
              <a:ext uri="{FF2B5EF4-FFF2-40B4-BE49-F238E27FC236}">
                <a16:creationId xmlns:a16="http://schemas.microsoft.com/office/drawing/2014/main" id="{49F098A7-CC5E-48BD-B814-F049779EE89D}"/>
              </a:ext>
            </a:extLst>
          </p:cNvPr>
          <p:cNvSpPr txBox="1">
            <a:spLocks/>
          </p:cNvSpPr>
          <p:nvPr/>
        </p:nvSpPr>
        <p:spPr>
          <a:xfrm>
            <a:off x="6811235" y="2258805"/>
            <a:ext cx="15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200" b="1">
                <a:solidFill>
                  <a:srgbClr val="1F497D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rPr>
              <a:t>Bestaande infrastructuur</a:t>
            </a:r>
          </a:p>
        </p:txBody>
      </p:sp>
      <p:sp>
        <p:nvSpPr>
          <p:cNvPr id="157" name="Tijdelijke aanduiding voor inhoud 5">
            <a:extLst>
              <a:ext uri="{FF2B5EF4-FFF2-40B4-BE49-F238E27FC236}">
                <a16:creationId xmlns:a16="http://schemas.microsoft.com/office/drawing/2014/main" id="{E8DE7140-6A1B-40E0-B44D-D62A877597F3}"/>
              </a:ext>
            </a:extLst>
          </p:cNvPr>
          <p:cNvSpPr txBox="1">
            <a:spLocks/>
          </p:cNvSpPr>
          <p:nvPr/>
        </p:nvSpPr>
        <p:spPr>
          <a:xfrm>
            <a:off x="6862580" y="3597573"/>
            <a:ext cx="1440000" cy="1785576"/>
          </a:xfrm>
          <a:prstGeom prst="rect">
            <a:avLst/>
          </a:prstGeom>
          <a:solidFill>
            <a:sysClr val="window" lastClr="FFFFFF">
              <a:lumMod val="95000"/>
              <a:alpha val="50196"/>
            </a:sysClr>
          </a:solidFill>
        </p:spPr>
        <p:txBody>
          <a:bodyPr lIns="72000" tIns="72000" rIns="72000" bIns="72000">
            <a:noAutofit/>
          </a:bodyPr>
          <a:lstStyle>
            <a:lvl1pPr marL="182563" indent="-1603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Font typeface="Arial" panose="020B0604020202020204" pitchFamily="34" charset="0"/>
              <a:buChar char="•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452438" indent="-203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FABCF"/>
              </a:buClr>
              <a:buSzPct val="100000"/>
              <a:buFontTx/>
              <a:buChar char="−"/>
              <a:defRPr lang="en-US" sz="1050" b="0" i="0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05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Geen extra infrastructuur kosten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Direct </a:t>
            </a:r>
            <a:r>
              <a:rPr kumimoji="0" lang="nl-NL" sz="1100" b="0" i="0" u="none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invoeden</a:t>
            </a: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HTL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Rechtstreeks naar end-user en/of opslag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FABC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10F093EE-DEA4-415F-B83C-3FB644169E16}"/>
              </a:ext>
            </a:extLst>
          </p:cNvPr>
          <p:cNvGrpSpPr/>
          <p:nvPr/>
        </p:nvGrpSpPr>
        <p:grpSpPr>
          <a:xfrm>
            <a:off x="2678504" y="2808633"/>
            <a:ext cx="599584" cy="599584"/>
            <a:chOff x="255536" y="2371775"/>
            <a:chExt cx="910447" cy="910447"/>
          </a:xfrm>
        </p:grpSpPr>
        <p:sp>
          <p:nvSpPr>
            <p:cNvPr id="159" name="Oval 25">
              <a:hlinkClick r:id="" action="ppaction://noaction"/>
              <a:extLst>
                <a:ext uri="{FF2B5EF4-FFF2-40B4-BE49-F238E27FC236}">
                  <a16:creationId xmlns:a16="http://schemas.microsoft.com/office/drawing/2014/main" id="{ED3F930D-E501-4F73-9C4C-DC951DB084A5}"/>
                </a:ext>
              </a:extLst>
            </p:cNvPr>
            <p:cNvSpPr/>
            <p:nvPr/>
          </p:nvSpPr>
          <p:spPr>
            <a:xfrm>
              <a:off x="255536" y="2371775"/>
              <a:ext cx="910447" cy="910447"/>
            </a:xfrm>
            <a:prstGeom prst="ellipse">
              <a:avLst/>
            </a:prstGeom>
            <a:solidFill>
              <a:srgbClr val="FE801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43">
              <a:extLst>
                <a:ext uri="{FF2B5EF4-FFF2-40B4-BE49-F238E27FC236}">
                  <a16:creationId xmlns:a16="http://schemas.microsoft.com/office/drawing/2014/main" id="{5966A2B4-83C5-4D79-A37B-5DC97C545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050" y="2652338"/>
              <a:ext cx="168071" cy="328379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36" y="189"/>
                </a:cxn>
                <a:cxn ang="0">
                  <a:pos x="75" y="245"/>
                </a:cxn>
                <a:cxn ang="0">
                  <a:pos x="62" y="218"/>
                </a:cxn>
                <a:cxn ang="0">
                  <a:pos x="95" y="157"/>
                </a:cxn>
                <a:cxn ang="0">
                  <a:pos x="128" y="218"/>
                </a:cxn>
                <a:cxn ang="0">
                  <a:pos x="115" y="245"/>
                </a:cxn>
                <a:cxn ang="0">
                  <a:pos x="154" y="189"/>
                </a:cxn>
                <a:cxn ang="0">
                  <a:pos x="95" y="80"/>
                </a:cxn>
                <a:cxn ang="0">
                  <a:pos x="94" y="0"/>
                </a:cxn>
                <a:cxn ang="0">
                  <a:pos x="190" y="173"/>
                </a:cxn>
                <a:cxn ang="0">
                  <a:pos x="96" y="268"/>
                </a:cxn>
                <a:cxn ang="0">
                  <a:pos x="0" y="173"/>
                </a:cxn>
                <a:cxn ang="0">
                  <a:pos x="94" y="0"/>
                </a:cxn>
              </a:cxnLst>
              <a:rect l="0" t="0" r="r" b="b"/>
              <a:pathLst>
                <a:path w="190" h="268">
                  <a:moveTo>
                    <a:pt x="95" y="80"/>
                  </a:moveTo>
                  <a:cubicBezTo>
                    <a:pt x="95" y="80"/>
                    <a:pt x="36" y="131"/>
                    <a:pt x="36" y="189"/>
                  </a:cubicBezTo>
                  <a:cubicBezTo>
                    <a:pt x="36" y="214"/>
                    <a:pt x="52" y="236"/>
                    <a:pt x="75" y="245"/>
                  </a:cubicBezTo>
                  <a:cubicBezTo>
                    <a:pt x="67" y="238"/>
                    <a:pt x="62" y="229"/>
                    <a:pt x="62" y="218"/>
                  </a:cubicBezTo>
                  <a:cubicBezTo>
                    <a:pt x="62" y="185"/>
                    <a:pt x="95" y="157"/>
                    <a:pt x="95" y="157"/>
                  </a:cubicBezTo>
                  <a:cubicBezTo>
                    <a:pt x="95" y="157"/>
                    <a:pt x="128" y="185"/>
                    <a:pt x="128" y="218"/>
                  </a:cubicBezTo>
                  <a:cubicBezTo>
                    <a:pt x="128" y="229"/>
                    <a:pt x="123" y="239"/>
                    <a:pt x="115" y="245"/>
                  </a:cubicBezTo>
                  <a:cubicBezTo>
                    <a:pt x="138" y="237"/>
                    <a:pt x="154" y="215"/>
                    <a:pt x="154" y="189"/>
                  </a:cubicBezTo>
                  <a:cubicBezTo>
                    <a:pt x="154" y="131"/>
                    <a:pt x="95" y="80"/>
                    <a:pt x="95" y="80"/>
                  </a:cubicBezTo>
                  <a:close/>
                  <a:moveTo>
                    <a:pt x="94" y="0"/>
                  </a:moveTo>
                  <a:cubicBezTo>
                    <a:pt x="94" y="0"/>
                    <a:pt x="190" y="80"/>
                    <a:pt x="190" y="173"/>
                  </a:cubicBezTo>
                  <a:cubicBezTo>
                    <a:pt x="190" y="226"/>
                    <a:pt x="149" y="268"/>
                    <a:pt x="96" y="268"/>
                  </a:cubicBezTo>
                  <a:cubicBezTo>
                    <a:pt x="43" y="268"/>
                    <a:pt x="0" y="226"/>
                    <a:pt x="0" y="173"/>
                  </a:cubicBezTo>
                  <a:cubicBezTo>
                    <a:pt x="0" y="80"/>
                    <a:pt x="94" y="0"/>
                    <a:pt x="9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61" name="Arc 236">
              <a:extLst>
                <a:ext uri="{FF2B5EF4-FFF2-40B4-BE49-F238E27FC236}">
                  <a16:creationId xmlns:a16="http://schemas.microsoft.com/office/drawing/2014/main" id="{2588B66A-C19F-4513-BB40-10A5BC548C21}"/>
                </a:ext>
              </a:extLst>
            </p:cNvPr>
            <p:cNvSpPr/>
            <p:nvPr/>
          </p:nvSpPr>
          <p:spPr>
            <a:xfrm rot="1490121">
              <a:off x="408298" y="2523070"/>
              <a:ext cx="598839" cy="636498"/>
            </a:xfrm>
            <a:prstGeom prst="arc">
              <a:avLst>
                <a:gd name="adj1" fmla="val 12733938"/>
                <a:gd name="adj2" fmla="val 362152"/>
              </a:avLst>
            </a:prstGeom>
            <a:noFill/>
            <a:ln w="50800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rc 142">
              <a:extLst>
                <a:ext uri="{FF2B5EF4-FFF2-40B4-BE49-F238E27FC236}">
                  <a16:creationId xmlns:a16="http://schemas.microsoft.com/office/drawing/2014/main" id="{85814F7F-4756-46B3-BD12-0759B8E76DBB}"/>
                </a:ext>
              </a:extLst>
            </p:cNvPr>
            <p:cNvSpPr/>
            <p:nvPr/>
          </p:nvSpPr>
          <p:spPr>
            <a:xfrm rot="12290121">
              <a:off x="427067" y="2493810"/>
              <a:ext cx="598839" cy="636498"/>
            </a:xfrm>
            <a:prstGeom prst="arc">
              <a:avLst>
                <a:gd name="adj1" fmla="val 12733938"/>
                <a:gd name="adj2" fmla="val 362152"/>
              </a:avLst>
            </a:prstGeom>
            <a:noFill/>
            <a:ln w="50800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950886A2-3A8C-4A43-805B-8E3F31D8C6BF}"/>
              </a:ext>
            </a:extLst>
          </p:cNvPr>
          <p:cNvGrpSpPr/>
          <p:nvPr/>
        </p:nvGrpSpPr>
        <p:grpSpPr>
          <a:xfrm>
            <a:off x="5738478" y="2808633"/>
            <a:ext cx="599585" cy="599585"/>
            <a:chOff x="3382375" y="2356835"/>
            <a:chExt cx="910447" cy="910447"/>
          </a:xfrm>
        </p:grpSpPr>
        <p:sp>
          <p:nvSpPr>
            <p:cNvPr id="164" name="Oval 5">
              <a:extLst>
                <a:ext uri="{FF2B5EF4-FFF2-40B4-BE49-F238E27FC236}">
                  <a16:creationId xmlns:a16="http://schemas.microsoft.com/office/drawing/2014/main" id="{D7D5BDD2-B7DC-4C05-80CC-95A0BFF2B187}"/>
                </a:ext>
              </a:extLst>
            </p:cNvPr>
            <p:cNvSpPr/>
            <p:nvPr/>
          </p:nvSpPr>
          <p:spPr>
            <a:xfrm>
              <a:off x="3382375" y="2356835"/>
              <a:ext cx="910447" cy="910447"/>
            </a:xfrm>
            <a:prstGeom prst="ellipse">
              <a:avLst/>
            </a:prstGeom>
            <a:solidFill>
              <a:srgbClr val="FE801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5DFAA935-3035-446C-A00B-72E96CBFC883}"/>
                </a:ext>
              </a:extLst>
            </p:cNvPr>
            <p:cNvSpPr/>
            <p:nvPr/>
          </p:nvSpPr>
          <p:spPr>
            <a:xfrm>
              <a:off x="3686424" y="2569681"/>
              <a:ext cx="368173" cy="468654"/>
            </a:xfrm>
            <a:custGeom>
              <a:avLst/>
              <a:gdLst>
                <a:gd name="connsiteX0" fmla="*/ 0 w 5181600"/>
                <a:gd name="connsiteY0" fmla="*/ 2960915 h 4760686"/>
                <a:gd name="connsiteX1" fmla="*/ 1654629 w 5181600"/>
                <a:gd name="connsiteY1" fmla="*/ 4760686 h 4760686"/>
                <a:gd name="connsiteX2" fmla="*/ 5181600 w 5181600"/>
                <a:gd name="connsiteY2" fmla="*/ 0 h 4760686"/>
                <a:gd name="connsiteX3" fmla="*/ 1378858 w 5181600"/>
                <a:gd name="connsiteY3" fmla="*/ 3454400 h 4760686"/>
                <a:gd name="connsiteX4" fmla="*/ 0 w 5181600"/>
                <a:gd name="connsiteY4" fmla="*/ 29609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393372 w 5196114"/>
                <a:gd name="connsiteY3" fmla="*/ 3454400 h 4760686"/>
                <a:gd name="connsiteX4" fmla="*/ 0 w 5196114"/>
                <a:gd name="connsiteY4" fmla="*/ 28593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393372 w 5196114"/>
                <a:gd name="connsiteY3" fmla="*/ 3454400 h 4760686"/>
                <a:gd name="connsiteX4" fmla="*/ 0 w 5196114"/>
                <a:gd name="connsiteY4" fmla="*/ 2859315 h 4760686"/>
                <a:gd name="connsiteX0" fmla="*/ 0 w 5196114"/>
                <a:gd name="connsiteY0" fmla="*/ 2906966 h 4808337"/>
                <a:gd name="connsiteX1" fmla="*/ 1669143 w 5196114"/>
                <a:gd name="connsiteY1" fmla="*/ 4808337 h 4808337"/>
                <a:gd name="connsiteX2" fmla="*/ 5196114 w 5196114"/>
                <a:gd name="connsiteY2" fmla="*/ 47651 h 4808337"/>
                <a:gd name="connsiteX3" fmla="*/ 1393372 w 5196114"/>
                <a:gd name="connsiteY3" fmla="*/ 3502051 h 4808337"/>
                <a:gd name="connsiteX4" fmla="*/ 0 w 5196114"/>
                <a:gd name="connsiteY4" fmla="*/ 2906966 h 4808337"/>
                <a:gd name="connsiteX0" fmla="*/ 0 w 5196114"/>
                <a:gd name="connsiteY0" fmla="*/ 2906966 h 4808337"/>
                <a:gd name="connsiteX1" fmla="*/ 1669143 w 5196114"/>
                <a:gd name="connsiteY1" fmla="*/ 4808337 h 4808337"/>
                <a:gd name="connsiteX2" fmla="*/ 5196114 w 5196114"/>
                <a:gd name="connsiteY2" fmla="*/ 47651 h 4808337"/>
                <a:gd name="connsiteX3" fmla="*/ 1393372 w 5196114"/>
                <a:gd name="connsiteY3" fmla="*/ 3502051 h 4808337"/>
                <a:gd name="connsiteX4" fmla="*/ 0 w 5196114"/>
                <a:gd name="connsiteY4" fmla="*/ 2906966 h 4808337"/>
                <a:gd name="connsiteX0" fmla="*/ 0 w 5196114"/>
                <a:gd name="connsiteY0" fmla="*/ 2906966 h 4808337"/>
                <a:gd name="connsiteX1" fmla="*/ 1669143 w 5196114"/>
                <a:gd name="connsiteY1" fmla="*/ 4808337 h 4808337"/>
                <a:gd name="connsiteX2" fmla="*/ 5196114 w 5196114"/>
                <a:gd name="connsiteY2" fmla="*/ 47651 h 4808337"/>
                <a:gd name="connsiteX3" fmla="*/ 1393372 w 5196114"/>
                <a:gd name="connsiteY3" fmla="*/ 3502051 h 4808337"/>
                <a:gd name="connsiteX4" fmla="*/ 0 w 5196114"/>
                <a:gd name="connsiteY4" fmla="*/ 2906966 h 4808337"/>
                <a:gd name="connsiteX0" fmla="*/ 0 w 5196114"/>
                <a:gd name="connsiteY0" fmla="*/ 2906966 h 4808337"/>
                <a:gd name="connsiteX1" fmla="*/ 1669143 w 5196114"/>
                <a:gd name="connsiteY1" fmla="*/ 4808337 h 4808337"/>
                <a:gd name="connsiteX2" fmla="*/ 5196114 w 5196114"/>
                <a:gd name="connsiteY2" fmla="*/ 47651 h 4808337"/>
                <a:gd name="connsiteX3" fmla="*/ 1393372 w 5196114"/>
                <a:gd name="connsiteY3" fmla="*/ 3502051 h 4808337"/>
                <a:gd name="connsiteX4" fmla="*/ 0 w 5196114"/>
                <a:gd name="connsiteY4" fmla="*/ 2906966 h 4808337"/>
                <a:gd name="connsiteX0" fmla="*/ 0 w 5196114"/>
                <a:gd name="connsiteY0" fmla="*/ 2906966 h 4808337"/>
                <a:gd name="connsiteX1" fmla="*/ 1669143 w 5196114"/>
                <a:gd name="connsiteY1" fmla="*/ 4808337 h 4808337"/>
                <a:gd name="connsiteX2" fmla="*/ 5196114 w 5196114"/>
                <a:gd name="connsiteY2" fmla="*/ 47651 h 4808337"/>
                <a:gd name="connsiteX3" fmla="*/ 1393372 w 5196114"/>
                <a:gd name="connsiteY3" fmla="*/ 3502051 h 4808337"/>
                <a:gd name="connsiteX4" fmla="*/ 0 w 5196114"/>
                <a:gd name="connsiteY4" fmla="*/ 2906966 h 4808337"/>
                <a:gd name="connsiteX0" fmla="*/ 0 w 5196114"/>
                <a:gd name="connsiteY0" fmla="*/ 2906966 h 4808337"/>
                <a:gd name="connsiteX1" fmla="*/ 1669143 w 5196114"/>
                <a:gd name="connsiteY1" fmla="*/ 4808337 h 4808337"/>
                <a:gd name="connsiteX2" fmla="*/ 5196114 w 5196114"/>
                <a:gd name="connsiteY2" fmla="*/ 47651 h 4808337"/>
                <a:gd name="connsiteX3" fmla="*/ 1393372 w 5196114"/>
                <a:gd name="connsiteY3" fmla="*/ 3502051 h 4808337"/>
                <a:gd name="connsiteX4" fmla="*/ 0 w 5196114"/>
                <a:gd name="connsiteY4" fmla="*/ 2906966 h 4808337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393372 w 5196114"/>
                <a:gd name="connsiteY3" fmla="*/ 3454400 h 4760686"/>
                <a:gd name="connsiteX4" fmla="*/ 0 w 5196114"/>
                <a:gd name="connsiteY4" fmla="*/ 28593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393372 w 5196114"/>
                <a:gd name="connsiteY3" fmla="*/ 3454400 h 4760686"/>
                <a:gd name="connsiteX4" fmla="*/ 0 w 5196114"/>
                <a:gd name="connsiteY4" fmla="*/ 28593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456872 w 5196114"/>
                <a:gd name="connsiteY3" fmla="*/ 3530600 h 4760686"/>
                <a:gd name="connsiteX4" fmla="*/ 0 w 5196114"/>
                <a:gd name="connsiteY4" fmla="*/ 28593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444172 w 5196114"/>
                <a:gd name="connsiteY3" fmla="*/ 3390900 h 4760686"/>
                <a:gd name="connsiteX4" fmla="*/ 0 w 5196114"/>
                <a:gd name="connsiteY4" fmla="*/ 28593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507672 w 5196114"/>
                <a:gd name="connsiteY3" fmla="*/ 3429000 h 4760686"/>
                <a:gd name="connsiteX4" fmla="*/ 0 w 5196114"/>
                <a:gd name="connsiteY4" fmla="*/ 2859315 h 4760686"/>
                <a:gd name="connsiteX0" fmla="*/ 0 w 5196114"/>
                <a:gd name="connsiteY0" fmla="*/ 2859315 h 4760686"/>
                <a:gd name="connsiteX1" fmla="*/ 1669143 w 5196114"/>
                <a:gd name="connsiteY1" fmla="*/ 4760686 h 4760686"/>
                <a:gd name="connsiteX2" fmla="*/ 5196114 w 5196114"/>
                <a:gd name="connsiteY2" fmla="*/ 0 h 4760686"/>
                <a:gd name="connsiteX3" fmla="*/ 1507672 w 5196114"/>
                <a:gd name="connsiteY3" fmla="*/ 3429000 h 4760686"/>
                <a:gd name="connsiteX4" fmla="*/ 0 w 5196114"/>
                <a:gd name="connsiteY4" fmla="*/ 2859315 h 4760686"/>
                <a:gd name="connsiteX0" fmla="*/ 0 w 5196114"/>
                <a:gd name="connsiteY0" fmla="*/ 2859315 h 4813924"/>
                <a:gd name="connsiteX1" fmla="*/ 1669143 w 5196114"/>
                <a:gd name="connsiteY1" fmla="*/ 4760686 h 4813924"/>
                <a:gd name="connsiteX2" fmla="*/ 5196114 w 5196114"/>
                <a:gd name="connsiteY2" fmla="*/ 0 h 4813924"/>
                <a:gd name="connsiteX3" fmla="*/ 1507672 w 5196114"/>
                <a:gd name="connsiteY3" fmla="*/ 3429000 h 4813924"/>
                <a:gd name="connsiteX4" fmla="*/ 0 w 5196114"/>
                <a:gd name="connsiteY4" fmla="*/ 2859315 h 4813924"/>
                <a:gd name="connsiteX0" fmla="*/ 0 w 5196114"/>
                <a:gd name="connsiteY0" fmla="*/ 2859315 h 4813924"/>
                <a:gd name="connsiteX1" fmla="*/ 1669143 w 5196114"/>
                <a:gd name="connsiteY1" fmla="*/ 4760686 h 4813924"/>
                <a:gd name="connsiteX2" fmla="*/ 5196114 w 5196114"/>
                <a:gd name="connsiteY2" fmla="*/ 0 h 4813924"/>
                <a:gd name="connsiteX3" fmla="*/ 1507672 w 5196114"/>
                <a:gd name="connsiteY3" fmla="*/ 3429000 h 4813924"/>
                <a:gd name="connsiteX4" fmla="*/ 0 w 5196114"/>
                <a:gd name="connsiteY4" fmla="*/ 2859315 h 4813924"/>
                <a:gd name="connsiteX0" fmla="*/ 0 w 5196114"/>
                <a:gd name="connsiteY0" fmla="*/ 2859315 h 4813924"/>
                <a:gd name="connsiteX1" fmla="*/ 1669143 w 5196114"/>
                <a:gd name="connsiteY1" fmla="*/ 4760686 h 4813924"/>
                <a:gd name="connsiteX2" fmla="*/ 5196114 w 5196114"/>
                <a:gd name="connsiteY2" fmla="*/ 0 h 4813924"/>
                <a:gd name="connsiteX3" fmla="*/ 1507672 w 5196114"/>
                <a:gd name="connsiteY3" fmla="*/ 3429000 h 4813924"/>
                <a:gd name="connsiteX4" fmla="*/ 0 w 5196114"/>
                <a:gd name="connsiteY4" fmla="*/ 2859315 h 4813924"/>
                <a:gd name="connsiteX0" fmla="*/ 0 w 5196114"/>
                <a:gd name="connsiteY0" fmla="*/ 2859315 h 4813924"/>
                <a:gd name="connsiteX1" fmla="*/ 1669143 w 5196114"/>
                <a:gd name="connsiteY1" fmla="*/ 4760686 h 4813924"/>
                <a:gd name="connsiteX2" fmla="*/ 5196114 w 5196114"/>
                <a:gd name="connsiteY2" fmla="*/ 0 h 4813924"/>
                <a:gd name="connsiteX3" fmla="*/ 1507672 w 5196114"/>
                <a:gd name="connsiteY3" fmla="*/ 3429000 h 4813924"/>
                <a:gd name="connsiteX4" fmla="*/ 0 w 5196114"/>
                <a:gd name="connsiteY4" fmla="*/ 2859315 h 4813924"/>
                <a:gd name="connsiteX0" fmla="*/ 0 w 5196831"/>
                <a:gd name="connsiteY0" fmla="*/ 2859315 h 4813924"/>
                <a:gd name="connsiteX1" fmla="*/ 1669143 w 5196831"/>
                <a:gd name="connsiteY1" fmla="*/ 4760686 h 4813924"/>
                <a:gd name="connsiteX2" fmla="*/ 5196114 w 5196831"/>
                <a:gd name="connsiteY2" fmla="*/ 0 h 4813924"/>
                <a:gd name="connsiteX3" fmla="*/ 1507672 w 5196831"/>
                <a:gd name="connsiteY3" fmla="*/ 3429000 h 4813924"/>
                <a:gd name="connsiteX4" fmla="*/ 0 w 5196831"/>
                <a:gd name="connsiteY4" fmla="*/ 2859315 h 4813924"/>
                <a:gd name="connsiteX0" fmla="*/ 0 w 5196831"/>
                <a:gd name="connsiteY0" fmla="*/ 2859315 h 4813924"/>
                <a:gd name="connsiteX1" fmla="*/ 1669143 w 5196831"/>
                <a:gd name="connsiteY1" fmla="*/ 4760686 h 4813924"/>
                <a:gd name="connsiteX2" fmla="*/ 5196114 w 5196831"/>
                <a:gd name="connsiteY2" fmla="*/ 0 h 4813924"/>
                <a:gd name="connsiteX3" fmla="*/ 1507672 w 5196831"/>
                <a:gd name="connsiteY3" fmla="*/ 3429000 h 4813924"/>
                <a:gd name="connsiteX4" fmla="*/ 0 w 5196831"/>
                <a:gd name="connsiteY4" fmla="*/ 2859315 h 481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831" h="4813924">
                  <a:moveTo>
                    <a:pt x="0" y="2859315"/>
                  </a:moveTo>
                  <a:lnTo>
                    <a:pt x="1669143" y="4760686"/>
                  </a:lnTo>
                  <a:cubicBezTo>
                    <a:pt x="2262415" y="5095120"/>
                    <a:pt x="1248228" y="3894667"/>
                    <a:pt x="5196114" y="0"/>
                  </a:cubicBezTo>
                  <a:cubicBezTo>
                    <a:pt x="5238719" y="25748"/>
                    <a:pt x="3375782" y="532191"/>
                    <a:pt x="1507672" y="3429000"/>
                  </a:cubicBezTo>
                  <a:lnTo>
                    <a:pt x="0" y="2859315"/>
                  </a:lnTo>
                  <a:close/>
                </a:path>
              </a:pathLst>
            </a:custGeom>
            <a:solidFill>
              <a:srgbClr val="FE801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535A3CAA-E262-4369-A6DB-78752EDE1E60}"/>
              </a:ext>
            </a:extLst>
          </p:cNvPr>
          <p:cNvGrpSpPr/>
          <p:nvPr/>
        </p:nvGrpSpPr>
        <p:grpSpPr>
          <a:xfrm>
            <a:off x="4218432" y="2808633"/>
            <a:ext cx="599585" cy="599585"/>
            <a:chOff x="1792703" y="2378596"/>
            <a:chExt cx="910447" cy="910447"/>
          </a:xfrm>
        </p:grpSpPr>
        <p:sp>
          <p:nvSpPr>
            <p:cNvPr id="167" name="Oval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6AAAD94-E1AD-44CC-B443-F42CB8F22C1E}"/>
                </a:ext>
              </a:extLst>
            </p:cNvPr>
            <p:cNvSpPr/>
            <p:nvPr/>
          </p:nvSpPr>
          <p:spPr>
            <a:xfrm>
              <a:off x="1792703" y="2378596"/>
              <a:ext cx="910447" cy="910447"/>
            </a:xfrm>
            <a:prstGeom prst="ellipse">
              <a:avLst/>
            </a:prstGeom>
            <a:solidFill>
              <a:srgbClr val="FE801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238">
              <a:extLst>
                <a:ext uri="{FF2B5EF4-FFF2-40B4-BE49-F238E27FC236}">
                  <a16:creationId xmlns:a16="http://schemas.microsoft.com/office/drawing/2014/main" id="{49DF2259-59B8-4E68-8985-32EE7C8D03AA}"/>
                </a:ext>
              </a:extLst>
            </p:cNvPr>
            <p:cNvSpPr/>
            <p:nvPr/>
          </p:nvSpPr>
          <p:spPr>
            <a:xfrm>
              <a:off x="2072040" y="2621199"/>
              <a:ext cx="325400" cy="324000"/>
            </a:xfrm>
            <a:prstGeom prst="ellipse">
              <a:avLst/>
            </a:prstGeom>
            <a:noFill/>
            <a:ln w="539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69" name="Straight Connector 240">
              <a:extLst>
                <a:ext uri="{FF2B5EF4-FFF2-40B4-BE49-F238E27FC236}">
                  <a16:creationId xmlns:a16="http://schemas.microsoft.com/office/drawing/2014/main" id="{C6B2FA9D-EA72-440D-89A3-394CEA2858D0}"/>
                </a:ext>
              </a:extLst>
            </p:cNvPr>
            <p:cNvCxnSpPr>
              <a:cxnSpLocks/>
            </p:cNvCxnSpPr>
            <p:nvPr/>
          </p:nvCxnSpPr>
          <p:spPr>
            <a:xfrm>
              <a:off x="2362872" y="2925974"/>
              <a:ext cx="109215" cy="112685"/>
            </a:xfrm>
            <a:prstGeom prst="line">
              <a:avLst/>
            </a:prstGeom>
            <a:noFill/>
            <a:ln w="76200" cap="rnd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70" name="Arc 244">
              <a:extLst>
                <a:ext uri="{FF2B5EF4-FFF2-40B4-BE49-F238E27FC236}">
                  <a16:creationId xmlns:a16="http://schemas.microsoft.com/office/drawing/2014/main" id="{4DD59A4C-20B5-4F26-A07C-612CE4075863}"/>
                </a:ext>
              </a:extLst>
            </p:cNvPr>
            <p:cNvSpPr/>
            <p:nvPr/>
          </p:nvSpPr>
          <p:spPr>
            <a:xfrm>
              <a:off x="2156547" y="2691679"/>
              <a:ext cx="180000" cy="180000"/>
            </a:xfrm>
            <a:prstGeom prst="arc">
              <a:avLst>
                <a:gd name="adj1" fmla="val 14823326"/>
                <a:gd name="adj2" fmla="val 0"/>
              </a:avLst>
            </a:prstGeom>
            <a:noFill/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1" name="Group 96">
            <a:extLst>
              <a:ext uri="{FF2B5EF4-FFF2-40B4-BE49-F238E27FC236}">
                <a16:creationId xmlns:a16="http://schemas.microsoft.com/office/drawing/2014/main" id="{2EE619C6-CF3F-4E7E-9EA4-CFB6E9DD9C2C}"/>
              </a:ext>
            </a:extLst>
          </p:cNvPr>
          <p:cNvGrpSpPr/>
          <p:nvPr/>
        </p:nvGrpSpPr>
        <p:grpSpPr>
          <a:xfrm>
            <a:off x="7275242" y="2808633"/>
            <a:ext cx="599585" cy="599585"/>
            <a:chOff x="3399757" y="2928673"/>
            <a:chExt cx="910447" cy="910447"/>
          </a:xfrm>
        </p:grpSpPr>
        <p:sp>
          <p:nvSpPr>
            <p:cNvPr id="172" name="Oval 9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6A4D11-8BD2-4534-BFA5-BB217513D09C}"/>
                </a:ext>
              </a:extLst>
            </p:cNvPr>
            <p:cNvSpPr/>
            <p:nvPr/>
          </p:nvSpPr>
          <p:spPr>
            <a:xfrm>
              <a:off x="3399757" y="2928673"/>
              <a:ext cx="910447" cy="910447"/>
            </a:xfrm>
            <a:prstGeom prst="ellipse">
              <a:avLst/>
            </a:prstGeom>
            <a:solidFill>
              <a:srgbClr val="FE801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3" name="Group 98">
              <a:extLst>
                <a:ext uri="{FF2B5EF4-FFF2-40B4-BE49-F238E27FC236}">
                  <a16:creationId xmlns:a16="http://schemas.microsoft.com/office/drawing/2014/main" id="{69D8171A-F78B-46DA-992B-C001286C2020}"/>
                </a:ext>
              </a:extLst>
            </p:cNvPr>
            <p:cNvGrpSpPr/>
            <p:nvPr/>
          </p:nvGrpSpPr>
          <p:grpSpPr>
            <a:xfrm>
              <a:off x="3543124" y="3057882"/>
              <a:ext cx="594212" cy="683550"/>
              <a:chOff x="3491881" y="1953362"/>
              <a:chExt cx="594212" cy="683550"/>
            </a:xfrm>
          </p:grpSpPr>
          <p:grpSp>
            <p:nvGrpSpPr>
              <p:cNvPr id="174" name="Group 5729">
                <a:extLst>
                  <a:ext uri="{FF2B5EF4-FFF2-40B4-BE49-F238E27FC236}">
                    <a16:creationId xmlns:a16="http://schemas.microsoft.com/office/drawing/2014/main" id="{FBED238B-F552-474A-A0D5-F7E662E4BAC5}"/>
                  </a:ext>
                </a:extLst>
              </p:cNvPr>
              <p:cNvGrpSpPr/>
              <p:nvPr/>
            </p:nvGrpSpPr>
            <p:grpSpPr>
              <a:xfrm>
                <a:off x="3648506" y="2346590"/>
                <a:ext cx="182254" cy="290322"/>
                <a:chOff x="6453188" y="4779963"/>
                <a:chExt cx="384175" cy="563563"/>
              </a:xfrm>
              <a:solidFill>
                <a:sysClr val="window" lastClr="FFFFFF"/>
              </a:solidFill>
            </p:grpSpPr>
            <p:sp>
              <p:nvSpPr>
                <p:cNvPr id="201" name="Freeform 12">
                  <a:extLst>
                    <a:ext uri="{FF2B5EF4-FFF2-40B4-BE49-F238E27FC236}">
                      <a16:creationId xmlns:a16="http://schemas.microsoft.com/office/drawing/2014/main" id="{1A9DD0C6-3CCD-4CC5-B741-F3F2DADC9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83363" y="4876800"/>
                  <a:ext cx="123825" cy="466725"/>
                </a:xfrm>
                <a:custGeom>
                  <a:avLst/>
                  <a:gdLst/>
                  <a:ahLst/>
                  <a:cxnLst>
                    <a:cxn ang="0">
                      <a:pos x="0" y="294"/>
                    </a:cxn>
                    <a:cxn ang="0">
                      <a:pos x="78" y="0"/>
                    </a:cxn>
                    <a:cxn ang="0">
                      <a:pos x="35" y="207"/>
                    </a:cxn>
                    <a:cxn ang="0">
                      <a:pos x="9" y="181"/>
                    </a:cxn>
                    <a:cxn ang="0">
                      <a:pos x="35" y="207"/>
                    </a:cxn>
                    <a:cxn ang="0">
                      <a:pos x="9" y="173"/>
                    </a:cxn>
                    <a:cxn ang="0">
                      <a:pos x="35" y="147"/>
                    </a:cxn>
                    <a:cxn ang="0">
                      <a:pos x="35" y="138"/>
                    </a:cxn>
                    <a:cxn ang="0">
                      <a:pos x="9" y="112"/>
                    </a:cxn>
                    <a:cxn ang="0">
                      <a:pos x="35" y="138"/>
                    </a:cxn>
                    <a:cxn ang="0">
                      <a:pos x="9" y="104"/>
                    </a:cxn>
                    <a:cxn ang="0">
                      <a:pos x="35" y="82"/>
                    </a:cxn>
                    <a:cxn ang="0">
                      <a:pos x="35" y="69"/>
                    </a:cxn>
                    <a:cxn ang="0">
                      <a:pos x="9" y="47"/>
                    </a:cxn>
                    <a:cxn ang="0">
                      <a:pos x="35" y="69"/>
                    </a:cxn>
                    <a:cxn ang="0">
                      <a:pos x="9" y="39"/>
                    </a:cxn>
                    <a:cxn ang="0">
                      <a:pos x="35" y="13"/>
                    </a:cxn>
                    <a:cxn ang="0">
                      <a:pos x="69" y="207"/>
                    </a:cxn>
                    <a:cxn ang="0">
                      <a:pos x="44" y="181"/>
                    </a:cxn>
                    <a:cxn ang="0">
                      <a:pos x="69" y="207"/>
                    </a:cxn>
                    <a:cxn ang="0">
                      <a:pos x="44" y="173"/>
                    </a:cxn>
                    <a:cxn ang="0">
                      <a:pos x="69" y="147"/>
                    </a:cxn>
                    <a:cxn ang="0">
                      <a:pos x="69" y="138"/>
                    </a:cxn>
                    <a:cxn ang="0">
                      <a:pos x="44" y="112"/>
                    </a:cxn>
                    <a:cxn ang="0">
                      <a:pos x="69" y="138"/>
                    </a:cxn>
                    <a:cxn ang="0">
                      <a:pos x="44" y="104"/>
                    </a:cxn>
                    <a:cxn ang="0">
                      <a:pos x="69" y="82"/>
                    </a:cxn>
                    <a:cxn ang="0">
                      <a:pos x="69" y="69"/>
                    </a:cxn>
                    <a:cxn ang="0">
                      <a:pos x="44" y="47"/>
                    </a:cxn>
                    <a:cxn ang="0">
                      <a:pos x="69" y="69"/>
                    </a:cxn>
                    <a:cxn ang="0">
                      <a:pos x="44" y="39"/>
                    </a:cxn>
                    <a:cxn ang="0">
                      <a:pos x="69" y="13"/>
                    </a:cxn>
                  </a:cxnLst>
                  <a:rect l="0" t="0" r="r" b="b"/>
                  <a:pathLst>
                    <a:path w="78" h="294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78" y="294"/>
                      </a:lnTo>
                      <a:lnTo>
                        <a:pt x="78" y="0"/>
                      </a:lnTo>
                      <a:lnTo>
                        <a:pt x="0" y="0"/>
                      </a:lnTo>
                      <a:close/>
                      <a:moveTo>
                        <a:pt x="35" y="207"/>
                      </a:moveTo>
                      <a:lnTo>
                        <a:pt x="9" y="207"/>
                      </a:lnTo>
                      <a:lnTo>
                        <a:pt x="9" y="181"/>
                      </a:lnTo>
                      <a:lnTo>
                        <a:pt x="35" y="181"/>
                      </a:lnTo>
                      <a:lnTo>
                        <a:pt x="35" y="207"/>
                      </a:lnTo>
                      <a:close/>
                      <a:moveTo>
                        <a:pt x="35" y="173"/>
                      </a:moveTo>
                      <a:lnTo>
                        <a:pt x="9" y="173"/>
                      </a:lnTo>
                      <a:lnTo>
                        <a:pt x="9" y="147"/>
                      </a:lnTo>
                      <a:lnTo>
                        <a:pt x="35" y="147"/>
                      </a:lnTo>
                      <a:lnTo>
                        <a:pt x="35" y="173"/>
                      </a:lnTo>
                      <a:close/>
                      <a:moveTo>
                        <a:pt x="35" y="138"/>
                      </a:moveTo>
                      <a:lnTo>
                        <a:pt x="9" y="138"/>
                      </a:lnTo>
                      <a:lnTo>
                        <a:pt x="9" y="112"/>
                      </a:lnTo>
                      <a:lnTo>
                        <a:pt x="35" y="112"/>
                      </a:lnTo>
                      <a:lnTo>
                        <a:pt x="35" y="138"/>
                      </a:lnTo>
                      <a:close/>
                      <a:moveTo>
                        <a:pt x="35" y="104"/>
                      </a:moveTo>
                      <a:lnTo>
                        <a:pt x="9" y="104"/>
                      </a:lnTo>
                      <a:lnTo>
                        <a:pt x="9" y="82"/>
                      </a:lnTo>
                      <a:lnTo>
                        <a:pt x="35" y="82"/>
                      </a:lnTo>
                      <a:lnTo>
                        <a:pt x="35" y="104"/>
                      </a:lnTo>
                      <a:close/>
                      <a:moveTo>
                        <a:pt x="35" y="69"/>
                      </a:moveTo>
                      <a:lnTo>
                        <a:pt x="9" y="69"/>
                      </a:lnTo>
                      <a:lnTo>
                        <a:pt x="9" y="47"/>
                      </a:lnTo>
                      <a:lnTo>
                        <a:pt x="35" y="47"/>
                      </a:lnTo>
                      <a:lnTo>
                        <a:pt x="35" y="69"/>
                      </a:lnTo>
                      <a:close/>
                      <a:moveTo>
                        <a:pt x="35" y="39"/>
                      </a:moveTo>
                      <a:lnTo>
                        <a:pt x="9" y="39"/>
                      </a:lnTo>
                      <a:lnTo>
                        <a:pt x="9" y="13"/>
                      </a:lnTo>
                      <a:lnTo>
                        <a:pt x="35" y="13"/>
                      </a:lnTo>
                      <a:lnTo>
                        <a:pt x="35" y="39"/>
                      </a:lnTo>
                      <a:close/>
                      <a:moveTo>
                        <a:pt x="69" y="207"/>
                      </a:moveTo>
                      <a:lnTo>
                        <a:pt x="44" y="207"/>
                      </a:lnTo>
                      <a:lnTo>
                        <a:pt x="44" y="181"/>
                      </a:lnTo>
                      <a:lnTo>
                        <a:pt x="69" y="181"/>
                      </a:lnTo>
                      <a:lnTo>
                        <a:pt x="69" y="207"/>
                      </a:lnTo>
                      <a:close/>
                      <a:moveTo>
                        <a:pt x="69" y="173"/>
                      </a:moveTo>
                      <a:lnTo>
                        <a:pt x="44" y="173"/>
                      </a:lnTo>
                      <a:lnTo>
                        <a:pt x="44" y="147"/>
                      </a:lnTo>
                      <a:lnTo>
                        <a:pt x="69" y="147"/>
                      </a:lnTo>
                      <a:lnTo>
                        <a:pt x="69" y="173"/>
                      </a:lnTo>
                      <a:close/>
                      <a:moveTo>
                        <a:pt x="69" y="138"/>
                      </a:moveTo>
                      <a:lnTo>
                        <a:pt x="44" y="138"/>
                      </a:lnTo>
                      <a:lnTo>
                        <a:pt x="44" y="112"/>
                      </a:lnTo>
                      <a:lnTo>
                        <a:pt x="69" y="112"/>
                      </a:lnTo>
                      <a:lnTo>
                        <a:pt x="69" y="138"/>
                      </a:lnTo>
                      <a:close/>
                      <a:moveTo>
                        <a:pt x="69" y="104"/>
                      </a:moveTo>
                      <a:lnTo>
                        <a:pt x="44" y="104"/>
                      </a:lnTo>
                      <a:lnTo>
                        <a:pt x="44" y="82"/>
                      </a:lnTo>
                      <a:lnTo>
                        <a:pt x="69" y="82"/>
                      </a:lnTo>
                      <a:lnTo>
                        <a:pt x="69" y="104"/>
                      </a:lnTo>
                      <a:close/>
                      <a:moveTo>
                        <a:pt x="69" y="69"/>
                      </a:moveTo>
                      <a:lnTo>
                        <a:pt x="44" y="69"/>
                      </a:lnTo>
                      <a:lnTo>
                        <a:pt x="44" y="47"/>
                      </a:lnTo>
                      <a:lnTo>
                        <a:pt x="69" y="47"/>
                      </a:lnTo>
                      <a:lnTo>
                        <a:pt x="69" y="69"/>
                      </a:lnTo>
                      <a:close/>
                      <a:moveTo>
                        <a:pt x="69" y="39"/>
                      </a:moveTo>
                      <a:lnTo>
                        <a:pt x="44" y="39"/>
                      </a:lnTo>
                      <a:lnTo>
                        <a:pt x="44" y="13"/>
                      </a:lnTo>
                      <a:lnTo>
                        <a:pt x="69" y="13"/>
                      </a:lnTo>
                      <a:lnTo>
                        <a:pt x="69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02" name="Freeform 13">
                  <a:extLst>
                    <a:ext uri="{FF2B5EF4-FFF2-40B4-BE49-F238E27FC236}">
                      <a16:creationId xmlns:a16="http://schemas.microsoft.com/office/drawing/2014/main" id="{9D1E855E-25AE-4114-BEB5-162B6D0594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3538" y="4945063"/>
                  <a:ext cx="123825" cy="398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251"/>
                    </a:cxn>
                    <a:cxn ang="0">
                      <a:pos x="35" y="207"/>
                    </a:cxn>
                    <a:cxn ang="0">
                      <a:pos x="9" y="182"/>
                    </a:cxn>
                    <a:cxn ang="0">
                      <a:pos x="35" y="207"/>
                    </a:cxn>
                    <a:cxn ang="0">
                      <a:pos x="9" y="173"/>
                    </a:cxn>
                    <a:cxn ang="0">
                      <a:pos x="35" y="151"/>
                    </a:cxn>
                    <a:cxn ang="0">
                      <a:pos x="35" y="138"/>
                    </a:cxn>
                    <a:cxn ang="0">
                      <a:pos x="9" y="117"/>
                    </a:cxn>
                    <a:cxn ang="0">
                      <a:pos x="35" y="138"/>
                    </a:cxn>
                    <a:cxn ang="0">
                      <a:pos x="9" y="104"/>
                    </a:cxn>
                    <a:cxn ang="0">
                      <a:pos x="35" y="82"/>
                    </a:cxn>
                    <a:cxn ang="0">
                      <a:pos x="35" y="74"/>
                    </a:cxn>
                    <a:cxn ang="0">
                      <a:pos x="9" y="48"/>
                    </a:cxn>
                    <a:cxn ang="0">
                      <a:pos x="35" y="74"/>
                    </a:cxn>
                    <a:cxn ang="0">
                      <a:pos x="9" y="39"/>
                    </a:cxn>
                    <a:cxn ang="0">
                      <a:pos x="35" y="13"/>
                    </a:cxn>
                    <a:cxn ang="0">
                      <a:pos x="70" y="207"/>
                    </a:cxn>
                    <a:cxn ang="0">
                      <a:pos x="44" y="182"/>
                    </a:cxn>
                    <a:cxn ang="0">
                      <a:pos x="70" y="207"/>
                    </a:cxn>
                    <a:cxn ang="0">
                      <a:pos x="44" y="173"/>
                    </a:cxn>
                    <a:cxn ang="0">
                      <a:pos x="70" y="151"/>
                    </a:cxn>
                    <a:cxn ang="0">
                      <a:pos x="70" y="138"/>
                    </a:cxn>
                    <a:cxn ang="0">
                      <a:pos x="44" y="117"/>
                    </a:cxn>
                    <a:cxn ang="0">
                      <a:pos x="70" y="138"/>
                    </a:cxn>
                    <a:cxn ang="0">
                      <a:pos x="44" y="104"/>
                    </a:cxn>
                    <a:cxn ang="0">
                      <a:pos x="70" y="82"/>
                    </a:cxn>
                    <a:cxn ang="0">
                      <a:pos x="70" y="74"/>
                    </a:cxn>
                    <a:cxn ang="0">
                      <a:pos x="44" y="48"/>
                    </a:cxn>
                    <a:cxn ang="0">
                      <a:pos x="70" y="74"/>
                    </a:cxn>
                    <a:cxn ang="0">
                      <a:pos x="44" y="13"/>
                    </a:cxn>
                    <a:cxn ang="0">
                      <a:pos x="70" y="39"/>
                    </a:cxn>
                  </a:cxnLst>
                  <a:rect l="0" t="0" r="r" b="b"/>
                  <a:pathLst>
                    <a:path w="78" h="251">
                      <a:moveTo>
                        <a:pt x="78" y="0"/>
                      </a:moveTo>
                      <a:lnTo>
                        <a:pt x="0" y="0"/>
                      </a:lnTo>
                      <a:lnTo>
                        <a:pt x="0" y="251"/>
                      </a:lnTo>
                      <a:lnTo>
                        <a:pt x="78" y="251"/>
                      </a:lnTo>
                      <a:lnTo>
                        <a:pt x="78" y="0"/>
                      </a:lnTo>
                      <a:close/>
                      <a:moveTo>
                        <a:pt x="35" y="207"/>
                      </a:moveTo>
                      <a:lnTo>
                        <a:pt x="9" y="207"/>
                      </a:lnTo>
                      <a:lnTo>
                        <a:pt x="9" y="182"/>
                      </a:lnTo>
                      <a:lnTo>
                        <a:pt x="35" y="182"/>
                      </a:lnTo>
                      <a:lnTo>
                        <a:pt x="35" y="207"/>
                      </a:lnTo>
                      <a:close/>
                      <a:moveTo>
                        <a:pt x="35" y="173"/>
                      </a:moveTo>
                      <a:lnTo>
                        <a:pt x="9" y="173"/>
                      </a:lnTo>
                      <a:lnTo>
                        <a:pt x="9" y="151"/>
                      </a:lnTo>
                      <a:lnTo>
                        <a:pt x="35" y="151"/>
                      </a:lnTo>
                      <a:lnTo>
                        <a:pt x="35" y="173"/>
                      </a:lnTo>
                      <a:close/>
                      <a:moveTo>
                        <a:pt x="35" y="138"/>
                      </a:moveTo>
                      <a:lnTo>
                        <a:pt x="9" y="138"/>
                      </a:lnTo>
                      <a:lnTo>
                        <a:pt x="9" y="117"/>
                      </a:lnTo>
                      <a:lnTo>
                        <a:pt x="35" y="117"/>
                      </a:lnTo>
                      <a:lnTo>
                        <a:pt x="35" y="138"/>
                      </a:lnTo>
                      <a:close/>
                      <a:moveTo>
                        <a:pt x="35" y="104"/>
                      </a:moveTo>
                      <a:lnTo>
                        <a:pt x="9" y="104"/>
                      </a:lnTo>
                      <a:lnTo>
                        <a:pt x="9" y="82"/>
                      </a:lnTo>
                      <a:lnTo>
                        <a:pt x="35" y="82"/>
                      </a:lnTo>
                      <a:lnTo>
                        <a:pt x="35" y="104"/>
                      </a:lnTo>
                      <a:close/>
                      <a:moveTo>
                        <a:pt x="35" y="74"/>
                      </a:moveTo>
                      <a:lnTo>
                        <a:pt x="9" y="74"/>
                      </a:lnTo>
                      <a:lnTo>
                        <a:pt x="9" y="48"/>
                      </a:lnTo>
                      <a:lnTo>
                        <a:pt x="35" y="48"/>
                      </a:lnTo>
                      <a:lnTo>
                        <a:pt x="35" y="74"/>
                      </a:lnTo>
                      <a:close/>
                      <a:moveTo>
                        <a:pt x="35" y="39"/>
                      </a:moveTo>
                      <a:lnTo>
                        <a:pt x="9" y="39"/>
                      </a:lnTo>
                      <a:lnTo>
                        <a:pt x="9" y="13"/>
                      </a:lnTo>
                      <a:lnTo>
                        <a:pt x="35" y="13"/>
                      </a:lnTo>
                      <a:lnTo>
                        <a:pt x="35" y="39"/>
                      </a:lnTo>
                      <a:close/>
                      <a:moveTo>
                        <a:pt x="70" y="207"/>
                      </a:moveTo>
                      <a:lnTo>
                        <a:pt x="44" y="207"/>
                      </a:lnTo>
                      <a:lnTo>
                        <a:pt x="44" y="182"/>
                      </a:lnTo>
                      <a:lnTo>
                        <a:pt x="70" y="182"/>
                      </a:lnTo>
                      <a:lnTo>
                        <a:pt x="70" y="207"/>
                      </a:lnTo>
                      <a:close/>
                      <a:moveTo>
                        <a:pt x="70" y="173"/>
                      </a:moveTo>
                      <a:lnTo>
                        <a:pt x="44" y="173"/>
                      </a:lnTo>
                      <a:lnTo>
                        <a:pt x="44" y="151"/>
                      </a:lnTo>
                      <a:lnTo>
                        <a:pt x="70" y="151"/>
                      </a:lnTo>
                      <a:lnTo>
                        <a:pt x="70" y="173"/>
                      </a:lnTo>
                      <a:close/>
                      <a:moveTo>
                        <a:pt x="70" y="138"/>
                      </a:moveTo>
                      <a:lnTo>
                        <a:pt x="44" y="138"/>
                      </a:lnTo>
                      <a:lnTo>
                        <a:pt x="44" y="117"/>
                      </a:lnTo>
                      <a:lnTo>
                        <a:pt x="70" y="117"/>
                      </a:lnTo>
                      <a:lnTo>
                        <a:pt x="70" y="138"/>
                      </a:lnTo>
                      <a:close/>
                      <a:moveTo>
                        <a:pt x="70" y="104"/>
                      </a:moveTo>
                      <a:lnTo>
                        <a:pt x="44" y="104"/>
                      </a:lnTo>
                      <a:lnTo>
                        <a:pt x="44" y="82"/>
                      </a:lnTo>
                      <a:lnTo>
                        <a:pt x="70" y="82"/>
                      </a:lnTo>
                      <a:lnTo>
                        <a:pt x="70" y="104"/>
                      </a:lnTo>
                      <a:close/>
                      <a:moveTo>
                        <a:pt x="70" y="74"/>
                      </a:moveTo>
                      <a:lnTo>
                        <a:pt x="44" y="74"/>
                      </a:lnTo>
                      <a:lnTo>
                        <a:pt x="44" y="48"/>
                      </a:lnTo>
                      <a:lnTo>
                        <a:pt x="70" y="48"/>
                      </a:lnTo>
                      <a:lnTo>
                        <a:pt x="70" y="74"/>
                      </a:lnTo>
                      <a:close/>
                      <a:moveTo>
                        <a:pt x="44" y="39"/>
                      </a:moveTo>
                      <a:lnTo>
                        <a:pt x="44" y="13"/>
                      </a:lnTo>
                      <a:lnTo>
                        <a:pt x="70" y="13"/>
                      </a:lnTo>
                      <a:lnTo>
                        <a:pt x="70" y="39"/>
                      </a:lnTo>
                      <a:lnTo>
                        <a:pt x="4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03" name="Freeform 14">
                  <a:extLst>
                    <a:ext uri="{FF2B5EF4-FFF2-40B4-BE49-F238E27FC236}">
                      <a16:creationId xmlns:a16="http://schemas.microsoft.com/office/drawing/2014/main" id="{C8B36467-A2D3-4DDE-A80A-2EEB775E3B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53188" y="4779963"/>
                  <a:ext cx="123825" cy="563563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78" y="355"/>
                    </a:cxn>
                    <a:cxn ang="0">
                      <a:pos x="78" y="0"/>
                    </a:cxn>
                    <a:cxn ang="0">
                      <a:pos x="43" y="13"/>
                    </a:cxn>
                    <a:cxn ang="0">
                      <a:pos x="69" y="39"/>
                    </a:cxn>
                    <a:cxn ang="0">
                      <a:pos x="43" y="13"/>
                    </a:cxn>
                    <a:cxn ang="0">
                      <a:pos x="69" y="48"/>
                    </a:cxn>
                    <a:cxn ang="0">
                      <a:pos x="43" y="74"/>
                    </a:cxn>
                    <a:cxn ang="0">
                      <a:pos x="43" y="83"/>
                    </a:cxn>
                    <a:cxn ang="0">
                      <a:pos x="69" y="108"/>
                    </a:cxn>
                    <a:cxn ang="0">
                      <a:pos x="43" y="83"/>
                    </a:cxn>
                    <a:cxn ang="0">
                      <a:pos x="69" y="117"/>
                    </a:cxn>
                    <a:cxn ang="0">
                      <a:pos x="43" y="139"/>
                    </a:cxn>
                    <a:cxn ang="0">
                      <a:pos x="43" y="152"/>
                    </a:cxn>
                    <a:cxn ang="0">
                      <a:pos x="69" y="173"/>
                    </a:cxn>
                    <a:cxn ang="0">
                      <a:pos x="43" y="152"/>
                    </a:cxn>
                    <a:cxn ang="0">
                      <a:pos x="9" y="311"/>
                    </a:cxn>
                    <a:cxn ang="0">
                      <a:pos x="35" y="286"/>
                    </a:cxn>
                    <a:cxn ang="0">
                      <a:pos x="35" y="277"/>
                    </a:cxn>
                    <a:cxn ang="0">
                      <a:pos x="9" y="251"/>
                    </a:cxn>
                    <a:cxn ang="0">
                      <a:pos x="35" y="277"/>
                    </a:cxn>
                    <a:cxn ang="0">
                      <a:pos x="9" y="242"/>
                    </a:cxn>
                    <a:cxn ang="0">
                      <a:pos x="35" y="216"/>
                    </a:cxn>
                    <a:cxn ang="0">
                      <a:pos x="35" y="208"/>
                    </a:cxn>
                    <a:cxn ang="0">
                      <a:pos x="9" y="186"/>
                    </a:cxn>
                    <a:cxn ang="0">
                      <a:pos x="35" y="208"/>
                    </a:cxn>
                    <a:cxn ang="0">
                      <a:pos x="9" y="173"/>
                    </a:cxn>
                    <a:cxn ang="0">
                      <a:pos x="35" y="152"/>
                    </a:cxn>
                    <a:cxn ang="0">
                      <a:pos x="35" y="139"/>
                    </a:cxn>
                    <a:cxn ang="0">
                      <a:pos x="9" y="117"/>
                    </a:cxn>
                    <a:cxn ang="0">
                      <a:pos x="35" y="139"/>
                    </a:cxn>
                    <a:cxn ang="0">
                      <a:pos x="9" y="108"/>
                    </a:cxn>
                    <a:cxn ang="0">
                      <a:pos x="35" y="83"/>
                    </a:cxn>
                    <a:cxn ang="0">
                      <a:pos x="35" y="74"/>
                    </a:cxn>
                    <a:cxn ang="0">
                      <a:pos x="9" y="48"/>
                    </a:cxn>
                    <a:cxn ang="0">
                      <a:pos x="35" y="74"/>
                    </a:cxn>
                    <a:cxn ang="0">
                      <a:pos x="9" y="39"/>
                    </a:cxn>
                    <a:cxn ang="0">
                      <a:pos x="35" y="13"/>
                    </a:cxn>
                    <a:cxn ang="0">
                      <a:pos x="43" y="186"/>
                    </a:cxn>
                    <a:cxn ang="0">
                      <a:pos x="69" y="208"/>
                    </a:cxn>
                    <a:cxn ang="0">
                      <a:pos x="43" y="186"/>
                    </a:cxn>
                    <a:cxn ang="0">
                      <a:pos x="43" y="311"/>
                    </a:cxn>
                    <a:cxn ang="0">
                      <a:pos x="69" y="286"/>
                    </a:cxn>
                    <a:cxn ang="0">
                      <a:pos x="69" y="277"/>
                    </a:cxn>
                    <a:cxn ang="0">
                      <a:pos x="43" y="251"/>
                    </a:cxn>
                    <a:cxn ang="0">
                      <a:pos x="69" y="277"/>
                    </a:cxn>
                    <a:cxn ang="0">
                      <a:pos x="43" y="242"/>
                    </a:cxn>
                    <a:cxn ang="0">
                      <a:pos x="69" y="216"/>
                    </a:cxn>
                  </a:cxnLst>
                  <a:rect l="0" t="0" r="r" b="b"/>
                  <a:pathLst>
                    <a:path w="78" h="355">
                      <a:moveTo>
                        <a:pt x="0" y="0"/>
                      </a:moveTo>
                      <a:lnTo>
                        <a:pt x="0" y="298"/>
                      </a:lnTo>
                      <a:lnTo>
                        <a:pt x="0" y="355"/>
                      </a:lnTo>
                      <a:lnTo>
                        <a:pt x="78" y="355"/>
                      </a:lnTo>
                      <a:lnTo>
                        <a:pt x="78" y="298"/>
                      </a:lnTo>
                      <a:lnTo>
                        <a:pt x="78" y="0"/>
                      </a:lnTo>
                      <a:lnTo>
                        <a:pt x="0" y="0"/>
                      </a:lnTo>
                      <a:close/>
                      <a:moveTo>
                        <a:pt x="43" y="13"/>
                      </a:moveTo>
                      <a:lnTo>
                        <a:pt x="69" y="13"/>
                      </a:lnTo>
                      <a:lnTo>
                        <a:pt x="69" y="39"/>
                      </a:lnTo>
                      <a:lnTo>
                        <a:pt x="43" y="39"/>
                      </a:lnTo>
                      <a:lnTo>
                        <a:pt x="43" y="13"/>
                      </a:lnTo>
                      <a:close/>
                      <a:moveTo>
                        <a:pt x="43" y="48"/>
                      </a:moveTo>
                      <a:lnTo>
                        <a:pt x="69" y="48"/>
                      </a:lnTo>
                      <a:lnTo>
                        <a:pt x="69" y="74"/>
                      </a:lnTo>
                      <a:lnTo>
                        <a:pt x="43" y="74"/>
                      </a:lnTo>
                      <a:lnTo>
                        <a:pt x="43" y="48"/>
                      </a:lnTo>
                      <a:close/>
                      <a:moveTo>
                        <a:pt x="43" y="83"/>
                      </a:moveTo>
                      <a:lnTo>
                        <a:pt x="69" y="83"/>
                      </a:lnTo>
                      <a:lnTo>
                        <a:pt x="69" y="108"/>
                      </a:lnTo>
                      <a:lnTo>
                        <a:pt x="43" y="108"/>
                      </a:lnTo>
                      <a:lnTo>
                        <a:pt x="43" y="83"/>
                      </a:lnTo>
                      <a:close/>
                      <a:moveTo>
                        <a:pt x="43" y="117"/>
                      </a:moveTo>
                      <a:lnTo>
                        <a:pt x="69" y="117"/>
                      </a:lnTo>
                      <a:lnTo>
                        <a:pt x="69" y="139"/>
                      </a:lnTo>
                      <a:lnTo>
                        <a:pt x="43" y="139"/>
                      </a:lnTo>
                      <a:lnTo>
                        <a:pt x="43" y="117"/>
                      </a:lnTo>
                      <a:close/>
                      <a:moveTo>
                        <a:pt x="43" y="152"/>
                      </a:moveTo>
                      <a:lnTo>
                        <a:pt x="69" y="152"/>
                      </a:lnTo>
                      <a:lnTo>
                        <a:pt x="69" y="173"/>
                      </a:lnTo>
                      <a:lnTo>
                        <a:pt x="43" y="173"/>
                      </a:lnTo>
                      <a:lnTo>
                        <a:pt x="43" y="152"/>
                      </a:lnTo>
                      <a:close/>
                      <a:moveTo>
                        <a:pt x="35" y="311"/>
                      </a:moveTo>
                      <a:lnTo>
                        <a:pt x="9" y="311"/>
                      </a:lnTo>
                      <a:lnTo>
                        <a:pt x="9" y="286"/>
                      </a:lnTo>
                      <a:lnTo>
                        <a:pt x="35" y="286"/>
                      </a:lnTo>
                      <a:lnTo>
                        <a:pt x="35" y="311"/>
                      </a:lnTo>
                      <a:close/>
                      <a:moveTo>
                        <a:pt x="35" y="277"/>
                      </a:moveTo>
                      <a:lnTo>
                        <a:pt x="9" y="277"/>
                      </a:lnTo>
                      <a:lnTo>
                        <a:pt x="9" y="251"/>
                      </a:lnTo>
                      <a:lnTo>
                        <a:pt x="35" y="251"/>
                      </a:lnTo>
                      <a:lnTo>
                        <a:pt x="35" y="277"/>
                      </a:lnTo>
                      <a:close/>
                      <a:moveTo>
                        <a:pt x="35" y="242"/>
                      </a:moveTo>
                      <a:lnTo>
                        <a:pt x="9" y="242"/>
                      </a:lnTo>
                      <a:lnTo>
                        <a:pt x="9" y="216"/>
                      </a:lnTo>
                      <a:lnTo>
                        <a:pt x="35" y="216"/>
                      </a:lnTo>
                      <a:lnTo>
                        <a:pt x="35" y="242"/>
                      </a:lnTo>
                      <a:close/>
                      <a:moveTo>
                        <a:pt x="35" y="208"/>
                      </a:moveTo>
                      <a:lnTo>
                        <a:pt x="9" y="208"/>
                      </a:lnTo>
                      <a:lnTo>
                        <a:pt x="9" y="186"/>
                      </a:lnTo>
                      <a:lnTo>
                        <a:pt x="35" y="186"/>
                      </a:lnTo>
                      <a:lnTo>
                        <a:pt x="35" y="208"/>
                      </a:lnTo>
                      <a:close/>
                      <a:moveTo>
                        <a:pt x="35" y="173"/>
                      </a:moveTo>
                      <a:lnTo>
                        <a:pt x="9" y="173"/>
                      </a:lnTo>
                      <a:lnTo>
                        <a:pt x="9" y="152"/>
                      </a:lnTo>
                      <a:lnTo>
                        <a:pt x="35" y="152"/>
                      </a:lnTo>
                      <a:lnTo>
                        <a:pt x="35" y="173"/>
                      </a:lnTo>
                      <a:close/>
                      <a:moveTo>
                        <a:pt x="35" y="139"/>
                      </a:moveTo>
                      <a:lnTo>
                        <a:pt x="9" y="139"/>
                      </a:lnTo>
                      <a:lnTo>
                        <a:pt x="9" y="117"/>
                      </a:lnTo>
                      <a:lnTo>
                        <a:pt x="35" y="117"/>
                      </a:lnTo>
                      <a:lnTo>
                        <a:pt x="35" y="139"/>
                      </a:lnTo>
                      <a:close/>
                      <a:moveTo>
                        <a:pt x="35" y="108"/>
                      </a:moveTo>
                      <a:lnTo>
                        <a:pt x="9" y="108"/>
                      </a:lnTo>
                      <a:lnTo>
                        <a:pt x="9" y="83"/>
                      </a:lnTo>
                      <a:lnTo>
                        <a:pt x="35" y="83"/>
                      </a:lnTo>
                      <a:lnTo>
                        <a:pt x="35" y="108"/>
                      </a:lnTo>
                      <a:close/>
                      <a:moveTo>
                        <a:pt x="35" y="74"/>
                      </a:moveTo>
                      <a:lnTo>
                        <a:pt x="9" y="74"/>
                      </a:lnTo>
                      <a:lnTo>
                        <a:pt x="9" y="48"/>
                      </a:lnTo>
                      <a:lnTo>
                        <a:pt x="35" y="48"/>
                      </a:lnTo>
                      <a:lnTo>
                        <a:pt x="35" y="74"/>
                      </a:lnTo>
                      <a:close/>
                      <a:moveTo>
                        <a:pt x="35" y="39"/>
                      </a:moveTo>
                      <a:lnTo>
                        <a:pt x="9" y="39"/>
                      </a:lnTo>
                      <a:lnTo>
                        <a:pt x="9" y="13"/>
                      </a:lnTo>
                      <a:lnTo>
                        <a:pt x="35" y="13"/>
                      </a:lnTo>
                      <a:lnTo>
                        <a:pt x="35" y="39"/>
                      </a:lnTo>
                      <a:close/>
                      <a:moveTo>
                        <a:pt x="43" y="186"/>
                      </a:moveTo>
                      <a:lnTo>
                        <a:pt x="69" y="186"/>
                      </a:lnTo>
                      <a:lnTo>
                        <a:pt x="69" y="208"/>
                      </a:lnTo>
                      <a:lnTo>
                        <a:pt x="43" y="208"/>
                      </a:lnTo>
                      <a:lnTo>
                        <a:pt x="43" y="186"/>
                      </a:lnTo>
                      <a:close/>
                      <a:moveTo>
                        <a:pt x="69" y="311"/>
                      </a:moveTo>
                      <a:lnTo>
                        <a:pt x="43" y="311"/>
                      </a:lnTo>
                      <a:lnTo>
                        <a:pt x="43" y="286"/>
                      </a:lnTo>
                      <a:lnTo>
                        <a:pt x="69" y="286"/>
                      </a:lnTo>
                      <a:lnTo>
                        <a:pt x="69" y="311"/>
                      </a:lnTo>
                      <a:close/>
                      <a:moveTo>
                        <a:pt x="69" y="277"/>
                      </a:moveTo>
                      <a:lnTo>
                        <a:pt x="43" y="277"/>
                      </a:lnTo>
                      <a:lnTo>
                        <a:pt x="43" y="251"/>
                      </a:lnTo>
                      <a:lnTo>
                        <a:pt x="69" y="251"/>
                      </a:lnTo>
                      <a:lnTo>
                        <a:pt x="69" y="277"/>
                      </a:lnTo>
                      <a:close/>
                      <a:moveTo>
                        <a:pt x="69" y="242"/>
                      </a:moveTo>
                      <a:lnTo>
                        <a:pt x="43" y="242"/>
                      </a:lnTo>
                      <a:lnTo>
                        <a:pt x="43" y="216"/>
                      </a:lnTo>
                      <a:lnTo>
                        <a:pt x="69" y="216"/>
                      </a:lnTo>
                      <a:lnTo>
                        <a:pt x="69" y="2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75" name="Rectangle 100">
                <a:extLst>
                  <a:ext uri="{FF2B5EF4-FFF2-40B4-BE49-F238E27FC236}">
                    <a16:creationId xmlns:a16="http://schemas.microsoft.com/office/drawing/2014/main" id="{402B1FDA-4E89-4306-A60F-DC20878701A6}"/>
                  </a:ext>
                </a:extLst>
              </p:cNvPr>
              <p:cNvSpPr/>
              <p:nvPr/>
            </p:nvSpPr>
            <p:spPr>
              <a:xfrm>
                <a:off x="3491881" y="2180116"/>
                <a:ext cx="109292" cy="11612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Rectangle: Rounded Corners 101">
                <a:extLst>
                  <a:ext uri="{FF2B5EF4-FFF2-40B4-BE49-F238E27FC236}">
                    <a16:creationId xmlns:a16="http://schemas.microsoft.com/office/drawing/2014/main" id="{29DD2A1D-C7A5-4F3C-B617-4308EB9B36F5}"/>
                  </a:ext>
                </a:extLst>
              </p:cNvPr>
              <p:cNvSpPr/>
              <p:nvPr/>
            </p:nvSpPr>
            <p:spPr>
              <a:xfrm flipH="1">
                <a:off x="3500424" y="2112361"/>
                <a:ext cx="34696" cy="116129"/>
              </a:xfrm>
              <a:prstGeom prst="roundRect">
                <a:avLst>
                  <a:gd name="adj" fmla="val 3677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Rectangle: Rounded Corners 102">
                <a:extLst>
                  <a:ext uri="{FF2B5EF4-FFF2-40B4-BE49-F238E27FC236}">
                    <a16:creationId xmlns:a16="http://schemas.microsoft.com/office/drawing/2014/main" id="{F53ECA40-A85C-4813-BAF7-83C34E71B5A7}"/>
                  </a:ext>
                </a:extLst>
              </p:cNvPr>
              <p:cNvSpPr/>
              <p:nvPr/>
            </p:nvSpPr>
            <p:spPr>
              <a:xfrm flipH="1">
                <a:off x="3541987" y="2141393"/>
                <a:ext cx="34696" cy="116129"/>
              </a:xfrm>
              <a:prstGeom prst="roundRect">
                <a:avLst>
                  <a:gd name="adj" fmla="val 3677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Rectangle 104">
                <a:extLst>
                  <a:ext uri="{FF2B5EF4-FFF2-40B4-BE49-F238E27FC236}">
                    <a16:creationId xmlns:a16="http://schemas.microsoft.com/office/drawing/2014/main" id="{0130CAC4-427F-4D01-8212-EFF2A5D629F5}"/>
                  </a:ext>
                </a:extLst>
              </p:cNvPr>
              <p:cNvSpPr/>
              <p:nvPr/>
            </p:nvSpPr>
            <p:spPr>
              <a:xfrm>
                <a:off x="3501509" y="2193698"/>
                <a:ext cx="27320" cy="29029"/>
              </a:xfrm>
              <a:prstGeom prst="rect">
                <a:avLst/>
              </a:prstGeom>
              <a:solidFill>
                <a:srgbClr val="FE801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Rectangle 105">
                <a:extLst>
                  <a:ext uri="{FF2B5EF4-FFF2-40B4-BE49-F238E27FC236}">
                    <a16:creationId xmlns:a16="http://schemas.microsoft.com/office/drawing/2014/main" id="{95AB39BF-A0A1-49D4-A88D-D549FB652FC5}"/>
                  </a:ext>
                </a:extLst>
              </p:cNvPr>
              <p:cNvSpPr/>
              <p:nvPr/>
            </p:nvSpPr>
            <p:spPr>
              <a:xfrm>
                <a:off x="3532781" y="2193698"/>
                <a:ext cx="27320" cy="29029"/>
              </a:xfrm>
              <a:prstGeom prst="rect">
                <a:avLst/>
              </a:prstGeom>
              <a:solidFill>
                <a:srgbClr val="FE801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0" name="Rectangle 106">
                <a:extLst>
                  <a:ext uri="{FF2B5EF4-FFF2-40B4-BE49-F238E27FC236}">
                    <a16:creationId xmlns:a16="http://schemas.microsoft.com/office/drawing/2014/main" id="{E7F60FB2-D841-4FF1-AE4A-D545D2C57ABB}"/>
                  </a:ext>
                </a:extLst>
              </p:cNvPr>
              <p:cNvSpPr/>
              <p:nvPr/>
            </p:nvSpPr>
            <p:spPr>
              <a:xfrm>
                <a:off x="3564091" y="2192611"/>
                <a:ext cx="27320" cy="29029"/>
              </a:xfrm>
              <a:prstGeom prst="rect">
                <a:avLst/>
              </a:prstGeom>
              <a:solidFill>
                <a:srgbClr val="FE801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81" name="Straight Connector 107">
                <a:extLst>
                  <a:ext uri="{FF2B5EF4-FFF2-40B4-BE49-F238E27FC236}">
                    <a16:creationId xmlns:a16="http://schemas.microsoft.com/office/drawing/2014/main" id="{060869A6-571A-447C-BC53-0BF1A1071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6858" y="2268906"/>
                <a:ext cx="243603" cy="0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2" name="Straight Connector 108">
                <a:extLst>
                  <a:ext uri="{FF2B5EF4-FFF2-40B4-BE49-F238E27FC236}">
                    <a16:creationId xmlns:a16="http://schemas.microsoft.com/office/drawing/2014/main" id="{45631963-CF56-46F7-909A-54FC3CA81C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4616" y="2199098"/>
                <a:ext cx="59534" cy="72064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3" name="Straight Connector 109">
                <a:extLst>
                  <a:ext uri="{FF2B5EF4-FFF2-40B4-BE49-F238E27FC236}">
                    <a16:creationId xmlns:a16="http://schemas.microsoft.com/office/drawing/2014/main" id="{AF4B351E-BC65-491D-AB8D-FFE11618F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0461" y="2268418"/>
                <a:ext cx="234172" cy="0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4" name="Straight Connector 110">
                <a:extLst>
                  <a:ext uri="{FF2B5EF4-FFF2-40B4-BE49-F238E27FC236}">
                    <a16:creationId xmlns:a16="http://schemas.microsoft.com/office/drawing/2014/main" id="{1262D211-7910-4325-A950-E6A2ADFFEB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0819" y="2271162"/>
                <a:ext cx="0" cy="122638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5" name="Straight Connector 112">
                <a:extLst>
                  <a:ext uri="{FF2B5EF4-FFF2-40B4-BE49-F238E27FC236}">
                    <a16:creationId xmlns:a16="http://schemas.microsoft.com/office/drawing/2014/main" id="{1BE5E999-E971-4475-A02F-491CC1AD4D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60463" y="2280484"/>
                <a:ext cx="142957" cy="131941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6" name="Straight Connector 115">
                <a:extLst>
                  <a:ext uri="{FF2B5EF4-FFF2-40B4-BE49-F238E27FC236}">
                    <a16:creationId xmlns:a16="http://schemas.microsoft.com/office/drawing/2014/main" id="{7492087C-C219-4E18-922E-8602154ACB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8574" y="2169203"/>
                <a:ext cx="1" cy="22187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7" name="Straight Connector 116">
                <a:extLst>
                  <a:ext uri="{FF2B5EF4-FFF2-40B4-BE49-F238E27FC236}">
                    <a16:creationId xmlns:a16="http://schemas.microsoft.com/office/drawing/2014/main" id="{13F12FB2-F54C-4D3E-AA5F-56E9DBBFB8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0098" y="2159265"/>
                <a:ext cx="0" cy="39833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8" name="Straight Connector 117">
                <a:extLst>
                  <a:ext uri="{FF2B5EF4-FFF2-40B4-BE49-F238E27FC236}">
                    <a16:creationId xmlns:a16="http://schemas.microsoft.com/office/drawing/2014/main" id="{19C37BB9-36AB-4919-8357-D538F34340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3652" y="2199606"/>
                <a:ext cx="175923" cy="0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9" name="Straight Connector 118">
                <a:extLst>
                  <a:ext uri="{FF2B5EF4-FFF2-40B4-BE49-F238E27FC236}">
                    <a16:creationId xmlns:a16="http://schemas.microsoft.com/office/drawing/2014/main" id="{8CB2FC8D-56D2-4F43-A0D6-59CC33020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9866" y="2108392"/>
                <a:ext cx="55242" cy="86601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0" name="Straight Connector 119">
                <a:extLst>
                  <a:ext uri="{FF2B5EF4-FFF2-40B4-BE49-F238E27FC236}">
                    <a16:creationId xmlns:a16="http://schemas.microsoft.com/office/drawing/2014/main" id="{3084BF32-FE98-4371-AA38-D92A1251E8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0212" y="2243224"/>
                <a:ext cx="66012" cy="25194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1" name="Straight Connector 120">
                <a:extLst>
                  <a:ext uri="{FF2B5EF4-FFF2-40B4-BE49-F238E27FC236}">
                    <a16:creationId xmlns:a16="http://schemas.microsoft.com/office/drawing/2014/main" id="{31621B6C-146C-41DF-B099-08D69CB90C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9788" y="2382303"/>
                <a:ext cx="1" cy="22187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2" name="Straight Connector 121">
                <a:extLst>
                  <a:ext uri="{FF2B5EF4-FFF2-40B4-BE49-F238E27FC236}">
                    <a16:creationId xmlns:a16="http://schemas.microsoft.com/office/drawing/2014/main" id="{A6F52A00-51C1-456A-A042-8C768D0BF7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1311" y="2372366"/>
                <a:ext cx="0" cy="39833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3" name="Straight Connector 122">
                <a:extLst>
                  <a:ext uri="{FF2B5EF4-FFF2-40B4-BE49-F238E27FC236}">
                    <a16:creationId xmlns:a16="http://schemas.microsoft.com/office/drawing/2014/main" id="{5AD0CA70-5E6F-4C7E-A5C1-E06637A4B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6672" y="2414627"/>
                <a:ext cx="175923" cy="0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4" name="Straight Connector 123">
                <a:extLst>
                  <a:ext uri="{FF2B5EF4-FFF2-40B4-BE49-F238E27FC236}">
                    <a16:creationId xmlns:a16="http://schemas.microsoft.com/office/drawing/2014/main" id="{4DA9BC2B-39B1-49F6-930C-7326978E77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44165" y="2164912"/>
                <a:ext cx="40217" cy="56840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5" name="Straight Connector 124">
                <a:extLst>
                  <a:ext uri="{FF2B5EF4-FFF2-40B4-BE49-F238E27FC236}">
                    <a16:creationId xmlns:a16="http://schemas.microsoft.com/office/drawing/2014/main" id="{C86313C4-0365-45D6-925C-51CDE3405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9312" y="2175029"/>
                <a:ext cx="123926" cy="98740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6" name="Straight Connector 125">
                <a:extLst>
                  <a:ext uri="{FF2B5EF4-FFF2-40B4-BE49-F238E27FC236}">
                    <a16:creationId xmlns:a16="http://schemas.microsoft.com/office/drawing/2014/main" id="{86129786-CD0E-4A25-A8D2-2E9A5DD2F6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7103" y="2075680"/>
                <a:ext cx="1556" cy="92633"/>
              </a:xfrm>
              <a:prstGeom prst="line">
                <a:avLst/>
              </a:prstGeom>
              <a:noFill/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sp>
            <p:nvSpPr>
              <p:cNvPr id="197" name="Rectangle 126">
                <a:extLst>
                  <a:ext uri="{FF2B5EF4-FFF2-40B4-BE49-F238E27FC236}">
                    <a16:creationId xmlns:a16="http://schemas.microsoft.com/office/drawing/2014/main" id="{FC8148DE-013D-47CE-9D42-BB57E5C9B15F}"/>
                  </a:ext>
                </a:extLst>
              </p:cNvPr>
              <p:cNvSpPr/>
              <p:nvPr/>
            </p:nvSpPr>
            <p:spPr>
              <a:xfrm>
                <a:off x="3851920" y="2042235"/>
                <a:ext cx="234173" cy="8347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Trapezoid 127">
                <a:extLst>
                  <a:ext uri="{FF2B5EF4-FFF2-40B4-BE49-F238E27FC236}">
                    <a16:creationId xmlns:a16="http://schemas.microsoft.com/office/drawing/2014/main" id="{588C706E-F160-4F59-BD37-1EF2DD1B1817}"/>
                  </a:ext>
                </a:extLst>
              </p:cNvPr>
              <p:cNvSpPr/>
              <p:nvPr/>
            </p:nvSpPr>
            <p:spPr>
              <a:xfrm>
                <a:off x="3947106" y="1956912"/>
                <a:ext cx="45720" cy="157330"/>
              </a:xfrm>
              <a:prstGeom prst="trapezoid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Trapezoid 128">
                <a:extLst>
                  <a:ext uri="{FF2B5EF4-FFF2-40B4-BE49-F238E27FC236}">
                    <a16:creationId xmlns:a16="http://schemas.microsoft.com/office/drawing/2014/main" id="{8B59D1A5-FCFB-44F4-8444-4470D2ACDF47}"/>
                  </a:ext>
                </a:extLst>
              </p:cNvPr>
              <p:cNvSpPr/>
              <p:nvPr/>
            </p:nvSpPr>
            <p:spPr>
              <a:xfrm>
                <a:off x="4040373" y="1953362"/>
                <a:ext cx="45720" cy="157330"/>
              </a:xfrm>
              <a:prstGeom prst="trapezoid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Trapezoid 129">
                <a:extLst>
                  <a:ext uri="{FF2B5EF4-FFF2-40B4-BE49-F238E27FC236}">
                    <a16:creationId xmlns:a16="http://schemas.microsoft.com/office/drawing/2014/main" id="{F85054FB-8267-4449-B272-110F3413D2B6}"/>
                  </a:ext>
                </a:extLst>
              </p:cNvPr>
              <p:cNvSpPr/>
              <p:nvPr/>
            </p:nvSpPr>
            <p:spPr>
              <a:xfrm>
                <a:off x="3994653" y="1953362"/>
                <a:ext cx="45720" cy="157330"/>
              </a:xfrm>
              <a:prstGeom prst="trapezoid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4" name="Oval 4">
            <a:extLst>
              <a:ext uri="{FF2B5EF4-FFF2-40B4-BE49-F238E27FC236}">
                <a16:creationId xmlns:a16="http://schemas.microsoft.com/office/drawing/2014/main" id="{8CA5E101-9D87-4931-8005-18CEF2A73C08}"/>
              </a:ext>
            </a:extLst>
          </p:cNvPr>
          <p:cNvSpPr/>
          <p:nvPr/>
        </p:nvSpPr>
        <p:spPr>
          <a:xfrm>
            <a:off x="8808617" y="2813837"/>
            <a:ext cx="599585" cy="599585"/>
          </a:xfrm>
          <a:prstGeom prst="ellipse">
            <a:avLst/>
          </a:prstGeom>
          <a:solidFill>
            <a:srgbClr val="FE80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5" name="Picture 19">
            <a:extLst>
              <a:ext uri="{FF2B5EF4-FFF2-40B4-BE49-F238E27FC236}">
                <a16:creationId xmlns:a16="http://schemas.microsoft.com/office/drawing/2014/main" id="{30EB5464-0474-4DF6-B6E7-07D85857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480" y="2909411"/>
            <a:ext cx="383857" cy="3768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44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6C9DF-4CA0-4007-B6CE-42046349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de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04C26-68EB-4893-A5A4-5FF8D99E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74018"/>
            <a:ext cx="11160124" cy="514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2013 Start onderzoek eerste modellen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2016 </a:t>
            </a:r>
            <a:r>
              <a:rPr lang="nl-NL" sz="1800" dirty="0"/>
              <a:t>Start samenwerking met Gasunie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Eerste contact HHNK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2017 start bouw fabriek in Alkmaar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Inclusief eigen lab en geavanceerde analyse equipment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2017 -2020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Personeelsbestand groeit explosief &gt; 40 man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Testen in: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nl-NL" sz="1800" dirty="0"/>
              <a:t>Lab units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nl-NL" sz="1800" dirty="0"/>
              <a:t>Pilots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nl-NL" sz="1800" dirty="0"/>
              <a:t>Full </a:t>
            </a:r>
            <a:r>
              <a:rPr lang="nl-NL" sz="1800" dirty="0" err="1"/>
              <a:t>scale</a:t>
            </a:r>
            <a:r>
              <a:rPr lang="nl-NL" sz="1800" dirty="0"/>
              <a:t> Model 1: in okt. 2019 hele productieketen op industriële schaal doorlopen (</a:t>
            </a:r>
            <a:r>
              <a:rPr lang="nl-NL" sz="1800" dirty="0" err="1"/>
              <a:t>feedstock</a:t>
            </a:r>
            <a:r>
              <a:rPr lang="nl-NL" sz="1800" dirty="0"/>
              <a:t> </a:t>
            </a:r>
            <a:r>
              <a:rPr lang="nl-NL" sz="1800" dirty="0" err="1"/>
              <a:t>mixing</a:t>
            </a:r>
            <a:r>
              <a:rPr lang="nl-NL" sz="1800" dirty="0"/>
              <a:t>, conversie, gasbehandeling en </a:t>
            </a:r>
            <a:r>
              <a:rPr lang="nl-NL" sz="1800" dirty="0" err="1"/>
              <a:t>invoeding</a:t>
            </a:r>
            <a:r>
              <a:rPr lang="nl-NL" sz="1800" dirty="0"/>
              <a:t> </a:t>
            </a:r>
            <a:r>
              <a:rPr lang="nl-NL" sz="1800" dirty="0" err="1"/>
              <a:t>Gasunie</a:t>
            </a:r>
            <a:r>
              <a:rPr lang="nl-NL" sz="1800" dirty="0"/>
              <a:t> netwerk)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Ontwerp full </a:t>
            </a:r>
            <a:r>
              <a:rPr lang="nl-NL" sz="1800" dirty="0" err="1"/>
              <a:t>scale</a:t>
            </a:r>
            <a:r>
              <a:rPr lang="nl-NL" sz="1800" dirty="0"/>
              <a:t> Model 2 en start project 18,6 MW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75C28-AEC9-40BD-B6D9-2D0B9EA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CF0-6044-42E6-967C-B0585A90D2DB}" type="datetime4">
              <a:rPr lang="nl-NL" smtClean="0"/>
              <a:t>23 maart 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7C76F-002E-45A4-8F61-4E89173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126DA3-F676-C844-AD37-5C4D0EA16A17}"/>
              </a:ext>
            </a:extLst>
          </p:cNvPr>
          <p:cNvSpPr txBox="1"/>
          <p:nvPr/>
        </p:nvSpPr>
        <p:spPr>
          <a:xfrm>
            <a:off x="10488488" y="355737"/>
            <a:ext cx="2241533" cy="3140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 err="1"/>
              <a:t>slibwebinarserie</a:t>
            </a: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21F59F-857B-45B9-BE5A-1DEA9248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20363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6C9DF-4CA0-4007-B6CE-42046349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volgende stap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04C26-68EB-4893-A5A4-5FF8D99E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Fase 1 Alkmaar: 18,6 MW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Operationeel zomer 2021; 15 miljoen m3 groen gas met SDE beschikking (87 miljoen €)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Start </a:t>
            </a:r>
            <a:r>
              <a:rPr lang="nl-NL" sz="1800" dirty="0" err="1"/>
              <a:t>crude</a:t>
            </a:r>
            <a:r>
              <a:rPr lang="nl-NL" sz="1800" dirty="0"/>
              <a:t> glycerol, parallel onderzoek door SCW research naar andere organische reststromen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Met ingebruikname Alkmaar Fase 1: van TRL 6 naar TRL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Fase 2A  Alkmaar: 40 MW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Operationeel zomer 2023: SDE beschikking (200 miljoen €)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Fase 2B Alkmaar: 40 MW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Operationeel zomer 2023-2024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Alkmaar (totaal 80 </a:t>
            </a:r>
            <a:r>
              <a:rPr lang="nl-NL" sz="2000" dirty="0" err="1"/>
              <a:t>mln</a:t>
            </a:r>
            <a:r>
              <a:rPr lang="nl-NL" sz="2000" dirty="0"/>
              <a:t> m3) onderdeel van 20PJ plan SCW-</a:t>
            </a:r>
            <a:r>
              <a:rPr lang="nl-NL" sz="2000" dirty="0" err="1"/>
              <a:t>Gasunie</a:t>
            </a:r>
            <a:endParaRPr lang="nl-NL" sz="2000" dirty="0"/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20 PJ (500 </a:t>
            </a:r>
            <a:r>
              <a:rPr lang="nl-NL" sz="1800" dirty="0" err="1"/>
              <a:t>mln</a:t>
            </a:r>
            <a:r>
              <a:rPr lang="nl-NL" sz="1800" dirty="0"/>
              <a:t> m3 groen gas) in 5 jaar: Delfzijl 250 MW en regio Zuid-Holland 400 MW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i="1" dirty="0"/>
              <a:t>SCW is klaar om proeven te doen met slib, uitnodiging aan alle waterschappen om fysiek bij elkaar te komen op site SCW 1 april of later </a:t>
            </a:r>
            <a:r>
              <a:rPr lang="nl-NL" sz="2000" b="1" i="1" dirty="0" err="1"/>
              <a:t>ivm</a:t>
            </a:r>
            <a:r>
              <a:rPr lang="nl-NL" sz="2000" b="1" i="1" dirty="0"/>
              <a:t> corona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b="1" i="1" dirty="0"/>
              <a:t>Doel: gezamenlijk versnellingsonderzoek definiëren en uitvoeren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56515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75C28-AEC9-40BD-B6D9-2D0B9EA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CF0-6044-42E6-967C-B0585A90D2DB}" type="datetime4">
              <a:rPr lang="nl-NL" smtClean="0"/>
              <a:t>23 maart 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7C76F-002E-45A4-8F61-4E89173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126DA3-F676-C844-AD37-5C4D0EA16A17}"/>
              </a:ext>
            </a:extLst>
          </p:cNvPr>
          <p:cNvSpPr txBox="1"/>
          <p:nvPr/>
        </p:nvSpPr>
        <p:spPr>
          <a:xfrm>
            <a:off x="10488488" y="355737"/>
            <a:ext cx="2241533" cy="3140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 err="1"/>
              <a:t>slibwebinarserie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778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6C9DF-4CA0-4007-B6CE-42046349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brengt de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04C26-68EB-4893-A5A4-5FF8D99E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Omnivoor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Geschikt voor </a:t>
            </a:r>
            <a:r>
              <a:rPr lang="nl-NL" sz="1800"/>
              <a:t>groene natte organische </a:t>
            </a:r>
            <a:r>
              <a:rPr lang="nl-NL" sz="1800" dirty="0"/>
              <a:t>reststromen, maar ook fossiele stromen zoals plastic, afgewerkte olie etc.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Hoge druk wordt gebruikt voor injectie in hoge druk gasnet van 60-70 bar: directe toegang tot (</a:t>
            </a:r>
            <a:r>
              <a:rPr lang="nl-NL" sz="2000" dirty="0" err="1"/>
              <a:t>inter</a:t>
            </a:r>
            <a:r>
              <a:rPr lang="nl-NL" sz="2000" dirty="0"/>
              <a:t>-) nationale gasnetwerk en gasopslagen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Flexibiliteit in output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Groen aardgas, groen waterstof en zelfs hogere koolwaterstoffen 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CO2 mineralisatie proces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Permanente vastlegging én CCU 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CO2 wordt permanent vastgelegd in nuttige producten die traditioneel (fossiel) geproduceerde grondstoffen 1:1 kunnen vervangen</a:t>
            </a:r>
          </a:p>
          <a:p>
            <a:pPr marL="56515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75C28-AEC9-40BD-B6D9-2D0B9EA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CF0-6044-42E6-967C-B0585A90D2DB}" type="datetime4">
              <a:rPr lang="nl-NL" smtClean="0"/>
              <a:t>23 maart 2021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7C76F-002E-45A4-8F61-4E89173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126DA3-F676-C844-AD37-5C4D0EA16A17}"/>
              </a:ext>
            </a:extLst>
          </p:cNvPr>
          <p:cNvSpPr txBox="1"/>
          <p:nvPr/>
        </p:nvSpPr>
        <p:spPr>
          <a:xfrm>
            <a:off x="10488488" y="355737"/>
            <a:ext cx="2241533" cy="3140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 err="1"/>
              <a:t>slibwebinarserie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85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nl-NL"/>
  <p:tag name="ISPRING_RESOURCE_PATHS_HASH_PRESENTER" val="33bdf4c663ce9293331ab3cbfb8a6c9842e676c2"/>
</p:tagLst>
</file>

<file path=ppt/theme/theme1.xml><?xml version="1.0" encoding="utf-8"?>
<a:theme xmlns:a="http://schemas.openxmlformats.org/drawingml/2006/main" name="Stowa Template">
  <a:themeElements>
    <a:clrScheme name="Stowa">
      <a:dk1>
        <a:srgbClr val="000000"/>
      </a:dk1>
      <a:lt1>
        <a:srgbClr val="FFFFFF"/>
      </a:lt1>
      <a:dk2>
        <a:srgbClr val="282672"/>
      </a:dk2>
      <a:lt2>
        <a:srgbClr val="FFFFFF"/>
      </a:lt2>
      <a:accent1>
        <a:srgbClr val="0099E0"/>
      </a:accent1>
      <a:accent2>
        <a:srgbClr val="F0E10C"/>
      </a:accent2>
      <a:accent3>
        <a:srgbClr val="DA6902"/>
      </a:accent3>
      <a:accent4>
        <a:srgbClr val="E95123"/>
      </a:accent4>
      <a:accent5>
        <a:srgbClr val="E50072"/>
      </a:accent5>
      <a:accent6>
        <a:srgbClr val="79C3A7"/>
      </a:accent6>
      <a:hlink>
        <a:srgbClr val="282672"/>
      </a:hlink>
      <a:folHlink>
        <a:srgbClr val="2826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breed -v2.potx" id="{8E542081-8378-4A8B-8241-B27F7E35CCC7}" vid="{321B3941-A801-47ED-9D69-B12AEEA8C08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Stowa Template</Template>
  <TotalTime>578</TotalTime>
  <Words>441</Words>
  <Application>Microsoft Office PowerPoint</Application>
  <PresentationFormat>Breedbeeld</PresentationFormat>
  <Paragraphs>101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Stowa Template</vt:lpstr>
      <vt:lpstr>Superkritisch vergassen Samenwerking SCW/HHNK</vt:lpstr>
      <vt:lpstr>Organisatie</vt:lpstr>
      <vt:lpstr>PowerPoint-presentatie</vt:lpstr>
      <vt:lpstr>Stand van de techniek</vt:lpstr>
      <vt:lpstr>De volgende stap</vt:lpstr>
      <vt:lpstr>Wat brengt de techniek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Leon Korving</dc:creator>
  <cp:lastModifiedBy>Zoutberg, George</cp:lastModifiedBy>
  <cp:revision>23</cp:revision>
  <dcterms:created xsi:type="dcterms:W3CDTF">2021-01-05T13:18:18Z</dcterms:created>
  <dcterms:modified xsi:type="dcterms:W3CDTF">2021-03-23T13:45:38Z</dcterms:modified>
</cp:coreProperties>
</file>